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8" r:id="rId12"/>
    <p:sldId id="269" r:id="rId13"/>
    <p:sldId id="270" r:id="rId14"/>
    <p:sldId id="271" r:id="rId15"/>
  </p:sldIdLst>
  <p:sldSz cx="12192000" cy="6858000"/>
  <p:notesSz cx="6797675" cy="9926638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" panose="020B0604020202020204" charset="-52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661">
          <p15:clr>
            <a:srgbClr val="A4A3A4"/>
          </p15:clr>
        </p15:guide>
        <p15:guide id="2" pos="325">
          <p15:clr>
            <a:srgbClr val="A4A3A4"/>
          </p15:clr>
        </p15:guide>
        <p15:guide id="3" pos="7355">
          <p15:clr>
            <a:srgbClr val="A4A3A4"/>
          </p15:clr>
        </p15:guide>
        <p15:guide id="4" orient="horz" pos="197">
          <p15:clr>
            <a:srgbClr val="A4A3A4"/>
          </p15:clr>
        </p15:guide>
        <p15:guide id="5" orient="horz" pos="612">
          <p15:clr>
            <a:srgbClr val="A4A3A4"/>
          </p15:clr>
        </p15:guide>
        <p15:guide id="6" orient="horz" pos="958">
          <p15:clr>
            <a:srgbClr val="A4A3A4"/>
          </p15:clr>
        </p15:guide>
        <p15:guide id="7" orient="horz" pos="3974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6" roundtripDataSignature="AMtx7mj55524UOlJXNZYmbtYvGyujfCB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319D77-1A58-4DE7-B636-133F6703EBBD}">
  <a:tblStyle styleId="{8D319D77-1A58-4DE7-B636-133F6703EBBD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F3A307F-597E-44CB-94E2-CB09C3361B74}" styleName="Table_1">
    <a:wholeTbl>
      <a:tcTxStyle b="off" i="off">
        <a:font>
          <a:latin typeface="Calibri Light"/>
          <a:ea typeface="Calibri Light"/>
          <a:cs typeface="Calibri Ligh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CE8"/>
          </a:solidFill>
        </a:fill>
      </a:tcStyle>
    </a:wholeTbl>
    <a:band1H>
      <a:tcTxStyle b="off" i="off"/>
      <a:tcStyle>
        <a:tcBdr/>
        <a:fill>
          <a:solidFill>
            <a:srgbClr val="CBD8CD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BD8CD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9"/>
    <p:restoredTop sz="94659"/>
  </p:normalViewPr>
  <p:slideViewPr>
    <p:cSldViewPr snapToGrid="0">
      <p:cViewPr varScale="1">
        <p:scale>
          <a:sx n="109" d="100"/>
          <a:sy n="109" d="100"/>
        </p:scale>
        <p:origin x="438" y="102"/>
      </p:cViewPr>
      <p:guideLst>
        <p:guide pos="5661"/>
        <p:guide pos="325"/>
        <p:guide pos="7355"/>
        <p:guide orient="horz" pos="197"/>
        <p:guide orient="horz" pos="612"/>
        <p:guide orient="horz" pos="958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6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66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6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0C03C-D02A-41AC-AF41-E6D34D8221D8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DB4C7-47ED-4992-8968-3C864A7FF7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412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0" name="Google Shape;5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0" name="Google Shape;5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4" name="Google Shape;6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3" name="Google Shape;6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3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34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9881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3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36:notes"/>
          <p:cNvSpPr txBox="1">
            <a:spLocks noGrp="1"/>
          </p:cNvSpPr>
          <p:nvPr>
            <p:ph type="sldNum" idx="12"/>
          </p:nvPr>
        </p:nvSpPr>
        <p:spPr>
          <a:xfrm>
            <a:off x="3850443" y="9428583"/>
            <a:ext cx="2945659" cy="49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4599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Пользовательский макет">
  <p:cSld name="1_Пользовательский маке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/>
          <p:nvPr/>
        </p:nvSpPr>
        <p:spPr>
          <a:xfrm>
            <a:off x="11640367" y="6632171"/>
            <a:ext cx="284012" cy="15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7"/>
              <a:buFont typeface="Arial"/>
              <a:buNone/>
            </a:pPr>
            <a:fld id="{00000000-1234-1234-1234-123412341234}" type="slidenum">
              <a:rPr lang="ru-RU" sz="1217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17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F8E8E"/>
              </a:buClr>
              <a:buSzPts val="2400"/>
              <a:buNone/>
              <a:defRPr sz="2400">
                <a:solidFill>
                  <a:srgbClr val="8F8E8E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E8E"/>
              </a:buClr>
              <a:buSzPts val="2000"/>
              <a:buNone/>
              <a:defRPr sz="2000">
                <a:solidFill>
                  <a:srgbClr val="8F8E8E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E8E"/>
              </a:buClr>
              <a:buSzPts val="1800"/>
              <a:buNone/>
              <a:defRPr sz="1800">
                <a:solidFill>
                  <a:srgbClr val="8F8E8E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E8E"/>
              </a:buClr>
              <a:buSzPts val="1600"/>
              <a:buNone/>
              <a:defRPr sz="1600">
                <a:solidFill>
                  <a:srgbClr val="8F8E8E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E8E"/>
              </a:buClr>
              <a:buSzPts val="1600"/>
              <a:buNone/>
              <a:defRPr sz="1600">
                <a:solidFill>
                  <a:srgbClr val="8F8E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E8E"/>
              </a:buClr>
              <a:buSzPts val="1600"/>
              <a:buNone/>
              <a:defRPr sz="1600">
                <a:solidFill>
                  <a:srgbClr val="8F8E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E8E"/>
              </a:buClr>
              <a:buSzPts val="1600"/>
              <a:buNone/>
              <a:defRPr sz="1600">
                <a:solidFill>
                  <a:srgbClr val="8F8E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E8E"/>
              </a:buClr>
              <a:buSzPts val="1600"/>
              <a:buNone/>
              <a:defRPr sz="1600">
                <a:solidFill>
                  <a:srgbClr val="8F8E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F8E8E"/>
              </a:buClr>
              <a:buSzPts val="1600"/>
              <a:buNone/>
              <a:defRPr sz="1600">
                <a:solidFill>
                  <a:srgbClr val="8F8E8E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F8E8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" descr="Изображение выглядит как трава, внешний, объект, поле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6035" b="29155"/>
          <a:stretch/>
        </p:blipFill>
        <p:spPr>
          <a:xfrm>
            <a:off x="0" y="-8830"/>
            <a:ext cx="12192000" cy="487177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>
            <a:spLocks noGrp="1"/>
          </p:cNvSpPr>
          <p:nvPr>
            <p:ph type="title"/>
          </p:nvPr>
        </p:nvSpPr>
        <p:spPr>
          <a:xfrm>
            <a:off x="364857" y="5584262"/>
            <a:ext cx="11462286" cy="77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1B6331"/>
              </a:buClr>
              <a:buSzPts val="3600"/>
            </a:pPr>
            <a:r>
              <a:rPr lang="ru-RU" sz="3600" dirty="0" err="1">
                <a:solidFill>
                  <a:srgbClr val="1B6331"/>
                </a:solidFill>
              </a:rPr>
              <a:t>Маркетплейс</a:t>
            </a:r>
            <a:r>
              <a:rPr lang="ru-RU" sz="3600" dirty="0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  <a:t> сельскохозяйственных товаров и фермерской продукции </a:t>
            </a:r>
            <a:br>
              <a:rPr lang="ru-RU" sz="3600" dirty="0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3600" dirty="0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  <a:t>в экосистеме </a:t>
            </a:r>
            <a:r>
              <a:rPr lang="ru-RU" sz="3600" b="1" dirty="0" err="1">
                <a:solidFill>
                  <a:srgbClr val="1B6331"/>
                </a:solidFill>
              </a:rPr>
              <a:t>Своё.Фермерство</a:t>
            </a:r>
            <a:r>
              <a:rPr lang="en-US" sz="3600" b="1" dirty="0">
                <a:solidFill>
                  <a:srgbClr val="1B6331"/>
                </a:solidFill>
              </a:rPr>
              <a:t>. </a:t>
            </a:r>
            <a:r>
              <a:rPr lang="ru-RU" sz="3600" b="1" dirty="0" err="1">
                <a:solidFill>
                  <a:srgbClr val="1B6331"/>
                </a:solidFill>
              </a:rPr>
              <a:t>Своё.Родное</a:t>
            </a:r>
            <a:r>
              <a:rPr lang="ru-RU" sz="3600" dirty="0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800" dirty="0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sz="2800" dirty="0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800" dirty="0">
              <a:solidFill>
                <a:srgbClr val="1B63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72000" y="646493"/>
            <a:ext cx="2520000" cy="51350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/>
          <p:nvPr/>
        </p:nvSpPr>
        <p:spPr>
          <a:xfrm>
            <a:off x="0" y="4826060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414028" y="6052007"/>
            <a:ext cx="45416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" descr="Вырезка экрана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72000" y="1277256"/>
            <a:ext cx="2520000" cy="543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4" name="Google Shape;334;p37"/>
          <p:cNvGraphicFramePr/>
          <p:nvPr/>
        </p:nvGraphicFramePr>
        <p:xfrm>
          <a:off x="7077075" y="4154612"/>
          <a:ext cx="4877625" cy="2453825"/>
        </p:xfrm>
        <a:graphic>
          <a:graphicData uri="http://schemas.openxmlformats.org/drawingml/2006/table">
            <a:tbl>
              <a:tblPr firstRow="1" bandRow="1">
                <a:noFill/>
                <a:tableStyleId>{8D319D77-1A58-4DE7-B636-133F6703EBBD}</a:tableStyleId>
              </a:tblPr>
              <a:tblGrid>
                <a:gridCol w="487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53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5" name="Google Shape;335;p37"/>
          <p:cNvSpPr txBox="1"/>
          <p:nvPr/>
        </p:nvSpPr>
        <p:spPr>
          <a:xfrm>
            <a:off x="808906" y="1361481"/>
            <a:ext cx="934513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Шаги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37"/>
          <p:cNvSpPr txBox="1"/>
          <p:nvPr/>
        </p:nvSpPr>
        <p:spPr>
          <a:xfrm>
            <a:off x="2572419" y="1489333"/>
            <a:ext cx="8269135" cy="200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37"/>
          <p:cNvSpPr txBox="1"/>
          <p:nvPr/>
        </p:nvSpPr>
        <p:spPr>
          <a:xfrm>
            <a:off x="1788426" y="1578577"/>
            <a:ext cx="7997412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Создать каталог продуктов: описание, цена, характеристики, фотографии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7"/>
          <p:cNvSpPr txBox="1"/>
          <p:nvPr/>
        </p:nvSpPr>
        <p:spPr>
          <a:xfrm>
            <a:off x="1459980" y="1229274"/>
            <a:ext cx="324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7"/>
          <p:cNvSpPr txBox="1"/>
          <p:nvPr/>
        </p:nvSpPr>
        <p:spPr>
          <a:xfrm>
            <a:off x="1459980" y="1547362"/>
            <a:ext cx="324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0" name="Google Shape;340;p37"/>
          <p:cNvGrpSpPr/>
          <p:nvPr/>
        </p:nvGrpSpPr>
        <p:grpSpPr>
          <a:xfrm>
            <a:off x="281866" y="1293873"/>
            <a:ext cx="356246" cy="380563"/>
            <a:chOff x="1081088" y="3530601"/>
            <a:chExt cx="465138" cy="496888"/>
          </a:xfrm>
        </p:grpSpPr>
        <p:sp>
          <p:nvSpPr>
            <p:cNvPr id="341" name="Google Shape;341;p37"/>
            <p:cNvSpPr/>
            <p:nvPr/>
          </p:nvSpPr>
          <p:spPr>
            <a:xfrm>
              <a:off x="1374776" y="3927476"/>
              <a:ext cx="23813" cy="142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1279526" y="3530601"/>
              <a:ext cx="266700" cy="496888"/>
            </a:xfrm>
            <a:custGeom>
              <a:avLst/>
              <a:gdLst/>
              <a:ahLst/>
              <a:cxnLst/>
              <a:rect l="l" t="t" r="r" b="b"/>
              <a:pathLst>
                <a:path w="137" h="256" extrusionOk="0">
                  <a:moveTo>
                    <a:pt x="65" y="256"/>
                  </a:moveTo>
                  <a:cubicBezTo>
                    <a:pt x="57" y="256"/>
                    <a:pt x="57" y="256"/>
                    <a:pt x="57" y="256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6"/>
                    <a:pt x="59" y="204"/>
                    <a:pt x="61" y="204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96" y="204"/>
                    <a:pt x="105" y="195"/>
                    <a:pt x="105" y="184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6"/>
                    <a:pt x="107" y="144"/>
                    <a:pt x="109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8"/>
                    <a:pt x="105" y="88"/>
                  </a:cubicBezTo>
                  <a:cubicBezTo>
                    <a:pt x="105" y="44"/>
                    <a:pt x="69" y="8"/>
                    <a:pt x="25" y="8"/>
                  </a:cubicBezTo>
                  <a:cubicBezTo>
                    <a:pt x="17" y="8"/>
                    <a:pt x="10" y="9"/>
                    <a:pt x="2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"/>
                    <a:pt x="17" y="0"/>
                    <a:pt x="25" y="0"/>
                  </a:cubicBezTo>
                  <a:cubicBezTo>
                    <a:pt x="73" y="0"/>
                    <a:pt x="113" y="39"/>
                    <a:pt x="113" y="87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7" y="139"/>
                    <a:pt x="137" y="139"/>
                    <a:pt x="137" y="140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37" y="150"/>
                    <a:pt x="135" y="152"/>
                    <a:pt x="133" y="152"/>
                  </a:cubicBezTo>
                  <a:cubicBezTo>
                    <a:pt x="113" y="152"/>
                    <a:pt x="113" y="152"/>
                    <a:pt x="113" y="152"/>
                  </a:cubicBezTo>
                  <a:cubicBezTo>
                    <a:pt x="113" y="184"/>
                    <a:pt x="113" y="184"/>
                    <a:pt x="113" y="184"/>
                  </a:cubicBezTo>
                  <a:cubicBezTo>
                    <a:pt x="113" y="199"/>
                    <a:pt x="101" y="212"/>
                    <a:pt x="85" y="212"/>
                  </a:cubicBezTo>
                  <a:cubicBezTo>
                    <a:pt x="65" y="212"/>
                    <a:pt x="65" y="212"/>
                    <a:pt x="65" y="212"/>
                  </a:cubicBezTo>
                  <a:lnTo>
                    <a:pt x="65" y="2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1198563" y="3836988"/>
              <a:ext cx="36513" cy="190500"/>
            </a:xfrm>
            <a:custGeom>
              <a:avLst/>
              <a:gdLst/>
              <a:ahLst/>
              <a:cxnLst/>
              <a:rect l="l" t="t" r="r" b="b"/>
              <a:pathLst>
                <a:path w="19" h="98" extrusionOk="0">
                  <a:moveTo>
                    <a:pt x="19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33"/>
                    <a:pt x="5" y="18"/>
                    <a:pt x="0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15"/>
                    <a:pt x="19" y="32"/>
                    <a:pt x="19" y="50"/>
                  </a:cubicBezTo>
                  <a:lnTo>
                    <a:pt x="19" y="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1111251" y="3562351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68" y="136"/>
                  </a:moveTo>
                  <a:cubicBezTo>
                    <a:pt x="31" y="136"/>
                    <a:pt x="0" y="105"/>
                    <a:pt x="0" y="68"/>
                  </a:cubicBezTo>
                  <a:cubicBezTo>
                    <a:pt x="0" y="30"/>
                    <a:pt x="31" y="0"/>
                    <a:pt x="68" y="0"/>
                  </a:cubicBezTo>
                  <a:cubicBezTo>
                    <a:pt x="106" y="0"/>
                    <a:pt x="136" y="30"/>
                    <a:pt x="136" y="68"/>
                  </a:cubicBezTo>
                  <a:cubicBezTo>
                    <a:pt x="136" y="105"/>
                    <a:pt x="106" y="136"/>
                    <a:pt x="68" y="136"/>
                  </a:cubicBezTo>
                  <a:close/>
                  <a:moveTo>
                    <a:pt x="68" y="8"/>
                  </a:moveTo>
                  <a:cubicBezTo>
                    <a:pt x="35" y="8"/>
                    <a:pt x="8" y="35"/>
                    <a:pt x="8" y="68"/>
                  </a:cubicBezTo>
                  <a:cubicBezTo>
                    <a:pt x="8" y="101"/>
                    <a:pt x="35" y="128"/>
                    <a:pt x="68" y="128"/>
                  </a:cubicBezTo>
                  <a:cubicBezTo>
                    <a:pt x="101" y="128"/>
                    <a:pt x="128" y="101"/>
                    <a:pt x="128" y="68"/>
                  </a:cubicBezTo>
                  <a:cubicBezTo>
                    <a:pt x="128" y="35"/>
                    <a:pt x="101" y="8"/>
                    <a:pt x="6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1150938" y="3598863"/>
              <a:ext cx="101600" cy="103188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8" y="53"/>
                  </a:moveTo>
                  <a:cubicBezTo>
                    <a:pt x="47" y="53"/>
                    <a:pt x="46" y="52"/>
                    <a:pt x="45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3" y="47"/>
                    <a:pt x="53" y="50"/>
                    <a:pt x="51" y="52"/>
                  </a:cubicBezTo>
                  <a:cubicBezTo>
                    <a:pt x="50" y="52"/>
                    <a:pt x="49" y="53"/>
                    <a:pt x="4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1081088" y="3530601"/>
              <a:ext cx="84138" cy="85725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40" y="44"/>
                  </a:move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0"/>
                    <a:pt x="0" y="19"/>
                  </a:cubicBezTo>
                  <a:cubicBezTo>
                    <a:pt x="1" y="17"/>
                    <a:pt x="2" y="16"/>
                    <a:pt x="3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4" y="22"/>
                    <a:pt x="44" y="23"/>
                    <a:pt x="44" y="24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2"/>
                    <a:pt x="42" y="44"/>
                    <a:pt x="40" y="44"/>
                  </a:cubicBezTo>
                  <a:close/>
                  <a:moveTo>
                    <a:pt x="26" y="36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19" y="19"/>
                    <a:pt x="17" y="20"/>
                  </a:cubicBezTo>
                  <a:cubicBezTo>
                    <a:pt x="12" y="22"/>
                    <a:pt x="12" y="22"/>
                    <a:pt x="12" y="22"/>
                  </a:cubicBezTo>
                  <a:lnTo>
                    <a:pt x="26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1150938" y="3600451"/>
              <a:ext cx="185738" cy="187325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96"/>
                  </a:moveTo>
                  <a:cubicBezTo>
                    <a:pt x="22" y="96"/>
                    <a:pt x="0" y="74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5" y="0"/>
                    <a:pt x="96" y="21"/>
                    <a:pt x="96" y="48"/>
                  </a:cubicBezTo>
                  <a:cubicBezTo>
                    <a:pt x="96" y="74"/>
                    <a:pt x="75" y="96"/>
                    <a:pt x="48" y="96"/>
                  </a:cubicBezTo>
                  <a:close/>
                  <a:moveTo>
                    <a:pt x="48" y="8"/>
                  </a:moveTo>
                  <a:cubicBezTo>
                    <a:pt x="26" y="8"/>
                    <a:pt x="8" y="26"/>
                    <a:pt x="8" y="48"/>
                  </a:cubicBezTo>
                  <a:cubicBezTo>
                    <a:pt x="8" y="70"/>
                    <a:pt x="26" y="88"/>
                    <a:pt x="48" y="88"/>
                  </a:cubicBezTo>
                  <a:cubicBezTo>
                    <a:pt x="70" y="88"/>
                    <a:pt x="88" y="70"/>
                    <a:pt x="88" y="48"/>
                  </a:cubicBezTo>
                  <a:cubicBezTo>
                    <a:pt x="88" y="26"/>
                    <a:pt x="70" y="8"/>
                    <a:pt x="4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1189038" y="3640138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6" y="12"/>
                    <a:pt x="56" y="28"/>
                  </a:cubicBezTo>
                  <a:cubicBezTo>
                    <a:pt x="56" y="43"/>
                    <a:pt x="44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9" name="Google Shape;349;p37"/>
          <p:cNvSpPr txBox="1"/>
          <p:nvPr/>
        </p:nvSpPr>
        <p:spPr>
          <a:xfrm>
            <a:off x="2601635" y="1229174"/>
            <a:ext cx="8258987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37"/>
          <p:cNvSpPr txBox="1"/>
          <p:nvPr/>
        </p:nvSpPr>
        <p:spPr>
          <a:xfrm>
            <a:off x="1459980" y="948971"/>
            <a:ext cx="324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37"/>
          <p:cNvSpPr txBox="1"/>
          <p:nvPr/>
        </p:nvSpPr>
        <p:spPr>
          <a:xfrm>
            <a:off x="1788426" y="980206"/>
            <a:ext cx="8487688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Наполнить описанием раздел «Мой интернет-магазин», указать контактные данные и период работы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7"/>
          <p:cNvSpPr txBox="1"/>
          <p:nvPr/>
        </p:nvSpPr>
        <p:spPr>
          <a:xfrm>
            <a:off x="1788426" y="1260489"/>
            <a:ext cx="8258987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разделе Доставка и оплата описать параметры работы магазина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37"/>
          <p:cNvSpPr txBox="1"/>
          <p:nvPr/>
        </p:nvSpPr>
        <p:spPr>
          <a:xfrm>
            <a:off x="231494" y="271210"/>
            <a:ext cx="10044620" cy="33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6331"/>
              </a:buClr>
              <a:buSzPts val="2000"/>
              <a:buFont typeface="Montserrat"/>
              <a:buNone/>
            </a:pPr>
            <a:r>
              <a:rPr lang="ru-RU" sz="2000" b="0" i="0" u="none" strike="noStrike" cap="none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  <a:t>Наполнение контентом магазина на «Своё Родное»</a:t>
            </a:r>
            <a:endParaRPr sz="2000" b="0" i="0" u="none" strike="noStrike" cap="none">
              <a:solidFill>
                <a:srgbClr val="1B63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p37"/>
          <p:cNvSpPr txBox="1"/>
          <p:nvPr/>
        </p:nvSpPr>
        <p:spPr>
          <a:xfrm>
            <a:off x="1791360" y="1921633"/>
            <a:ext cx="6133439" cy="290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Создать каталог агротуров: описание, цена, фотографии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7"/>
          <p:cNvSpPr txBox="1"/>
          <p:nvPr/>
        </p:nvSpPr>
        <p:spPr>
          <a:xfrm>
            <a:off x="1462914" y="1894219"/>
            <a:ext cx="324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37"/>
          <p:cNvPicPr preferRelativeResize="0"/>
          <p:nvPr/>
        </p:nvPicPr>
        <p:blipFill rotWithShape="1">
          <a:blip r:embed="rId3">
            <a:alphaModFix/>
          </a:blip>
          <a:srcRect l="11597" t="14965" r="11654" b="19440"/>
          <a:stretch/>
        </p:blipFill>
        <p:spPr>
          <a:xfrm>
            <a:off x="7438954" y="4272094"/>
            <a:ext cx="4153869" cy="221886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grpSp>
        <p:nvGrpSpPr>
          <p:cNvPr id="357" name="Google Shape;357;p37"/>
          <p:cNvGrpSpPr/>
          <p:nvPr/>
        </p:nvGrpSpPr>
        <p:grpSpPr>
          <a:xfrm>
            <a:off x="506800" y="3141198"/>
            <a:ext cx="5353275" cy="3180007"/>
            <a:chOff x="3241281" y="4356294"/>
            <a:chExt cx="5353275" cy="3180007"/>
          </a:xfrm>
        </p:grpSpPr>
        <p:pic>
          <p:nvPicPr>
            <p:cNvPr id="358" name="Google Shape;358;p3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41281" y="4356294"/>
              <a:ext cx="5353275" cy="3180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37"/>
            <p:cNvPicPr preferRelativeResize="0"/>
            <p:nvPr/>
          </p:nvPicPr>
          <p:blipFill rotWithShape="1">
            <a:blip r:embed="rId5">
              <a:alphaModFix/>
            </a:blip>
            <a:srcRect l="7837" t="6854" r="10956" b="35053"/>
            <a:stretch/>
          </p:blipFill>
          <p:spPr>
            <a:xfrm>
              <a:off x="3405726" y="4499068"/>
              <a:ext cx="5034538" cy="2250982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360" name="Google Shape;360;p37"/>
          <p:cNvGraphicFramePr/>
          <p:nvPr/>
        </p:nvGraphicFramePr>
        <p:xfrm>
          <a:off x="6589045" y="2197276"/>
          <a:ext cx="4877625" cy="2453825"/>
        </p:xfrm>
        <a:graphic>
          <a:graphicData uri="http://schemas.openxmlformats.org/drawingml/2006/table">
            <a:tbl>
              <a:tblPr firstRow="1" bandRow="1">
                <a:noFill/>
                <a:tableStyleId>{8D319D77-1A58-4DE7-B636-133F6703EBBD}</a:tableStyleId>
              </a:tblPr>
              <a:tblGrid>
                <a:gridCol w="487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53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61" name="Google Shape;361;p37"/>
          <p:cNvPicPr preferRelativeResize="0"/>
          <p:nvPr/>
        </p:nvPicPr>
        <p:blipFill rotWithShape="1">
          <a:blip r:embed="rId6">
            <a:alphaModFix/>
          </a:blip>
          <a:srcRect l="10548" t="14964" r="11918" b="15665"/>
          <a:stretch/>
        </p:blipFill>
        <p:spPr>
          <a:xfrm>
            <a:off x="6950924" y="2262794"/>
            <a:ext cx="4153869" cy="232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08;p2" descr="Вырезка экрана">
            <a:extLst>
              <a:ext uri="{FF2B5EF4-FFF2-40B4-BE49-F238E27FC236}">
                <a16:creationId xmlns:a16="http://schemas.microsoft.com/office/drawing/2014/main" id="{F26B565A-3218-F64F-8EAF-1A19FC7272C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18172" y="361573"/>
            <a:ext cx="2873828" cy="620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3962" y="5008984"/>
            <a:ext cx="3123753" cy="1705668"/>
          </a:xfrm>
          <a:prstGeom prst="rect">
            <a:avLst/>
          </a:prstGeom>
          <a:noFill/>
          <a:ln w="12700" cap="flat" cmpd="sng">
            <a:solidFill>
              <a:srgbClr val="22843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3" name="Google Shape;57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7315" y="3015900"/>
            <a:ext cx="2744847" cy="2038285"/>
          </a:xfrm>
          <a:prstGeom prst="rect">
            <a:avLst/>
          </a:prstGeom>
          <a:noFill/>
          <a:ln w="12700" cap="flat" cmpd="sng">
            <a:solidFill>
              <a:srgbClr val="22843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4" name="Google Shape;57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6991" y="981938"/>
            <a:ext cx="2576809" cy="2038285"/>
          </a:xfrm>
          <a:prstGeom prst="rect">
            <a:avLst/>
          </a:prstGeom>
          <a:noFill/>
          <a:ln w="12700" cap="flat" cmpd="sng">
            <a:solidFill>
              <a:srgbClr val="22843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5" name="Google Shape;575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6331"/>
              </a:buClr>
              <a:buSzPts val="4000"/>
              <a:buFont typeface="Montserrat"/>
              <a:buNone/>
            </a:pPr>
            <a:r>
              <a:rPr lang="ru-RU" sz="4000">
                <a:solidFill>
                  <a:srgbClr val="1B6331"/>
                </a:solidFill>
              </a:rPr>
              <a:t>Начать продавать – легко!</a:t>
            </a:r>
            <a:endParaRPr/>
          </a:p>
        </p:txBody>
      </p:sp>
      <p:sp>
        <p:nvSpPr>
          <p:cNvPr id="576" name="Google Shape;576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ru-RU" dirty="0" smtClean="0"/>
              <a:t>Регистрируемся </a:t>
            </a:r>
            <a:r>
              <a:rPr lang="ru-RU" dirty="0"/>
              <a:t>на </a:t>
            </a:r>
            <a:r>
              <a:rPr lang="ru-RU" dirty="0" err="1"/>
              <a:t>Своё.Фермерство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ru-RU" dirty="0"/>
              <a:t>В </a:t>
            </a:r>
            <a:r>
              <a:rPr lang="ru-RU" dirty="0" smtClean="0"/>
              <a:t>личном кабинете выбираем и подключаем </a:t>
            </a:r>
            <a:r>
              <a:rPr lang="ru-RU" dirty="0"/>
              <a:t>роль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ru-RU" dirty="0" smtClean="0"/>
              <a:t>Размещаем </a:t>
            </a:r>
            <a:r>
              <a:rPr lang="ru-RU" dirty="0"/>
              <a:t>свой товар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ru-RU" dirty="0" smtClean="0"/>
              <a:t>Начинаем </a:t>
            </a:r>
            <a:r>
              <a:rPr lang="ru-RU" dirty="0"/>
              <a:t>продавать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577" name="Google Shape;577;p8"/>
          <p:cNvSpPr/>
          <p:nvPr/>
        </p:nvSpPr>
        <p:spPr>
          <a:xfrm>
            <a:off x="688089" y="5297899"/>
            <a:ext cx="4597589" cy="119497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8582C"/>
              </a:gs>
              <a:gs pos="48000">
                <a:srgbClr val="268C46"/>
              </a:gs>
              <a:gs pos="100000">
                <a:srgbClr val="5ED28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 нами удобно!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08;p2" descr="Вырезка экрана">
            <a:extLst>
              <a:ext uri="{FF2B5EF4-FFF2-40B4-BE49-F238E27FC236}">
                <a16:creationId xmlns:a16="http://schemas.microsoft.com/office/drawing/2014/main" id="{9793248B-825D-984A-A5D5-1352DC53369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79738" y="208718"/>
            <a:ext cx="2873828" cy="620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3080" y="995231"/>
            <a:ext cx="2744847" cy="2038285"/>
          </a:xfrm>
          <a:prstGeom prst="rect">
            <a:avLst/>
          </a:prstGeom>
          <a:noFill/>
          <a:ln w="12700" cap="flat" cmpd="sng">
            <a:solidFill>
              <a:srgbClr val="22843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83" name="Google Shape;58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6088" y="178971"/>
            <a:ext cx="2576809" cy="2038285"/>
          </a:xfrm>
          <a:prstGeom prst="rect">
            <a:avLst/>
          </a:prstGeom>
          <a:noFill/>
          <a:ln w="12700" cap="flat" cmpd="sng">
            <a:solidFill>
              <a:srgbClr val="22843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84" name="Google Shape;584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6331"/>
              </a:buClr>
              <a:buSzPts val="4000"/>
              <a:buFont typeface="Montserrat"/>
              <a:buNone/>
            </a:pPr>
            <a:r>
              <a:rPr lang="ru-RU" sz="4000">
                <a:solidFill>
                  <a:srgbClr val="1B6331"/>
                </a:solidFill>
              </a:rPr>
              <a:t>Мы поможем!</a:t>
            </a:r>
            <a:endParaRPr/>
          </a:p>
        </p:txBody>
      </p:sp>
      <p:sp>
        <p:nvSpPr>
          <p:cNvPr id="585" name="Google Shape;585;p9"/>
          <p:cNvSpPr txBox="1">
            <a:spLocks noGrp="1"/>
          </p:cNvSpPr>
          <p:nvPr>
            <p:ph type="body" idx="1"/>
          </p:nvPr>
        </p:nvSpPr>
        <p:spPr>
          <a:xfrm>
            <a:off x="903526" y="1318821"/>
            <a:ext cx="10515600" cy="369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ru-RU" sz="2000" dirty="0"/>
              <a:t>Если остались вопросы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ru-RU" sz="2000" dirty="0"/>
              <a:t>Возникли технические сложности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ru-RU" sz="2000" dirty="0"/>
              <a:t>Н</a:t>
            </a:r>
            <a:r>
              <a:rPr lang="ru-RU" sz="2000" dirty="0" smtClean="0"/>
              <a:t>е знаете </a:t>
            </a:r>
            <a:r>
              <a:rPr lang="ru-RU" sz="2000" dirty="0"/>
              <a:t>с чего начать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ru-RU" sz="2000" dirty="0" smtClean="0"/>
              <a:t>Сомневаетесь</a:t>
            </a:r>
            <a:endParaRPr sz="20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586" name="Google Shape;586;p9"/>
          <p:cNvSpPr/>
          <p:nvPr/>
        </p:nvSpPr>
        <p:spPr>
          <a:xfrm rot="5400000">
            <a:off x="1570033" y="3684092"/>
            <a:ext cx="656617" cy="85117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B603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9"/>
          <p:cNvSpPr/>
          <p:nvPr/>
        </p:nvSpPr>
        <p:spPr>
          <a:xfrm rot="5400000">
            <a:off x="5595318" y="3651298"/>
            <a:ext cx="578796" cy="85117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B603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9"/>
          <p:cNvSpPr/>
          <p:nvPr/>
        </p:nvSpPr>
        <p:spPr>
          <a:xfrm rot="5400000">
            <a:off x="9742746" y="3684092"/>
            <a:ext cx="578796" cy="85117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B603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9"/>
          <p:cNvSpPr/>
          <p:nvPr/>
        </p:nvSpPr>
        <p:spPr>
          <a:xfrm>
            <a:off x="515812" y="5100442"/>
            <a:ext cx="3487632" cy="1112100"/>
          </a:xfrm>
          <a:prstGeom prst="round2DiagRect">
            <a:avLst>
              <a:gd name="adj1" fmla="val 0"/>
              <a:gd name="adj2" fmla="val 4983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9"/>
          <p:cNvSpPr txBox="1"/>
          <p:nvPr/>
        </p:nvSpPr>
        <p:spPr>
          <a:xfrm>
            <a:off x="4610630" y="4572754"/>
            <a:ext cx="459956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Свяжите его с нами и мы поможем!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9"/>
          <p:cNvSpPr/>
          <p:nvPr/>
        </p:nvSpPr>
        <p:spPr>
          <a:xfrm>
            <a:off x="492973" y="5085928"/>
            <a:ext cx="35028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Анатолий </a:t>
            </a:r>
            <a:r>
              <a:rPr lang="ru-RU" sz="2400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Бугуненко</a:t>
            </a:r>
            <a:endParaRPr sz="2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2" name="Google Shape;592;p9"/>
          <p:cNvSpPr/>
          <p:nvPr/>
        </p:nvSpPr>
        <p:spPr>
          <a:xfrm>
            <a:off x="518206" y="5469548"/>
            <a:ext cx="3108328" cy="375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spAutoFit/>
          </a:bodyPr>
          <a:lstStyle/>
          <a:p>
            <a:pPr lvl="0">
              <a:lnSpc>
                <a:spcPct val="83333"/>
              </a:lnSpc>
              <a:buSzPts val="2400"/>
            </a:pPr>
            <a:r>
              <a:rPr lang="en-US" sz="1800" dirty="0">
                <a:solidFill>
                  <a:srgbClr val="1B6331"/>
                </a:solidFill>
                <a:latin typeface="Calibri"/>
                <a:ea typeface="Calibri"/>
                <a:cs typeface="Calibri"/>
              </a:rPr>
              <a:t>BugunenkoAS@irk.rshb.ru</a:t>
            </a:r>
            <a:endParaRPr sz="1800" dirty="0">
              <a:solidFill>
                <a:srgbClr val="1B63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9"/>
          <p:cNvSpPr/>
          <p:nvPr/>
        </p:nvSpPr>
        <p:spPr>
          <a:xfrm>
            <a:off x="540502" y="5732175"/>
            <a:ext cx="2664694" cy="51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0" i="0" u="none" strike="noStrike" cap="none" dirty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+7 (</a:t>
            </a:r>
            <a:r>
              <a:rPr lang="ru-RU" sz="2400" b="0" i="0" u="none" strike="noStrike" cap="none" dirty="0" smtClean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983) 447-95-41</a:t>
            </a:r>
            <a:endParaRPr sz="2400" b="0" i="0" u="none" strike="noStrike" cap="none" dirty="0">
              <a:solidFill>
                <a:srgbClr val="1B63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9"/>
          <p:cNvSpPr/>
          <p:nvPr/>
        </p:nvSpPr>
        <p:spPr>
          <a:xfrm>
            <a:off x="7888212" y="243143"/>
            <a:ext cx="2398167" cy="5310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8582C"/>
              </a:gs>
              <a:gs pos="48000">
                <a:srgbClr val="268C46"/>
              </a:gs>
              <a:gs pos="100000">
                <a:srgbClr val="5ED28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Как зарегистрироваться?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9"/>
          <p:cNvSpPr/>
          <p:nvPr/>
        </p:nvSpPr>
        <p:spPr>
          <a:xfrm>
            <a:off x="7343256" y="1339702"/>
            <a:ext cx="2398167" cy="5310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8582C"/>
              </a:gs>
              <a:gs pos="48000">
                <a:srgbClr val="268C46"/>
              </a:gs>
              <a:gs pos="100000">
                <a:srgbClr val="5ED28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Как загрузить товары для сельского хозяйства?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9"/>
          <p:cNvSpPr/>
          <p:nvPr/>
        </p:nvSpPr>
        <p:spPr>
          <a:xfrm>
            <a:off x="5636088" y="2690491"/>
            <a:ext cx="2548647" cy="43269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8582C"/>
              </a:gs>
              <a:gs pos="48000">
                <a:srgbClr val="268C46"/>
              </a:gs>
              <a:gs pos="100000">
                <a:srgbClr val="5ED28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Как работать в личном кабинете?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9"/>
          <p:cNvSpPr/>
          <p:nvPr/>
        </p:nvSpPr>
        <p:spPr>
          <a:xfrm>
            <a:off x="8362721" y="2133106"/>
            <a:ext cx="2398167" cy="53100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8582C"/>
              </a:gs>
              <a:gs pos="48000">
                <a:srgbClr val="268C46"/>
              </a:gs>
              <a:gs pos="100000">
                <a:srgbClr val="5ED28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Как подключить магазин фермерских продуктов?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9"/>
          <p:cNvSpPr/>
          <p:nvPr/>
        </p:nvSpPr>
        <p:spPr>
          <a:xfrm>
            <a:off x="8211065" y="5458897"/>
            <a:ext cx="3502882" cy="375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sp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800" dirty="0" err="1" smtClean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PuzyrevSA</a:t>
            </a:r>
            <a:r>
              <a:rPr lang="en-US" sz="1800" b="0" i="0" u="none" strike="noStrike" cap="none" dirty="0" err="1" smtClean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@irk</a:t>
            </a:r>
            <a:r>
              <a:rPr lang="ru-RU" sz="1800" b="0" i="0" u="none" strike="noStrike" cap="none" dirty="0" smtClean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.rshb.ru</a:t>
            </a:r>
            <a:endParaRPr sz="1800" b="0" i="0" u="none" strike="noStrike" cap="none" dirty="0">
              <a:solidFill>
                <a:srgbClr val="1B63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9"/>
          <p:cNvSpPr/>
          <p:nvPr/>
        </p:nvSpPr>
        <p:spPr>
          <a:xfrm>
            <a:off x="8225267" y="5711265"/>
            <a:ext cx="2827166" cy="51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0" i="0" u="none" strike="noStrike" cap="none" dirty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+7 (</a:t>
            </a:r>
            <a:r>
              <a:rPr lang="ru-RU" sz="2400" b="0" i="0" u="none" strike="noStrike" cap="none" dirty="0" smtClean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en-US" sz="2400" b="0" i="0" u="none" strike="noStrike" cap="none" dirty="0" smtClean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83</a:t>
            </a:r>
            <a:r>
              <a:rPr lang="ru-RU" sz="2400" b="0" i="0" u="none" strike="noStrike" cap="none" dirty="0" smtClean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US" sz="2400" b="0" i="0" u="none" strike="noStrike" cap="none" dirty="0" smtClean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448-16-66</a:t>
            </a:r>
            <a:endParaRPr sz="2400" b="0" i="0" u="none" strike="noStrike" cap="none" dirty="0">
              <a:solidFill>
                <a:srgbClr val="1B63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589;p9">
            <a:extLst>
              <a:ext uri="{FF2B5EF4-FFF2-40B4-BE49-F238E27FC236}">
                <a16:creationId xmlns:a16="http://schemas.microsoft.com/office/drawing/2014/main" id="{4071FC38-7CCE-F24E-8451-EEEA60A952CC}"/>
              </a:ext>
            </a:extLst>
          </p:cNvPr>
          <p:cNvSpPr/>
          <p:nvPr/>
        </p:nvSpPr>
        <p:spPr>
          <a:xfrm>
            <a:off x="4272357" y="5110051"/>
            <a:ext cx="3510471" cy="1145271"/>
          </a:xfrm>
          <a:prstGeom prst="round2DiagRect">
            <a:avLst>
              <a:gd name="adj1" fmla="val 0"/>
              <a:gd name="adj2" fmla="val 4983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589;p9">
            <a:extLst>
              <a:ext uri="{FF2B5EF4-FFF2-40B4-BE49-F238E27FC236}">
                <a16:creationId xmlns:a16="http://schemas.microsoft.com/office/drawing/2014/main" id="{A5E30193-E978-BC4D-A65D-8ADC35B1389D}"/>
              </a:ext>
            </a:extLst>
          </p:cNvPr>
          <p:cNvSpPr/>
          <p:nvPr/>
        </p:nvSpPr>
        <p:spPr>
          <a:xfrm>
            <a:off x="8233233" y="5096461"/>
            <a:ext cx="3450158" cy="1137952"/>
          </a:xfrm>
          <a:prstGeom prst="round2DiagRect">
            <a:avLst>
              <a:gd name="adj1" fmla="val 0"/>
              <a:gd name="adj2" fmla="val 4983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599;p9">
            <a:extLst>
              <a:ext uri="{FF2B5EF4-FFF2-40B4-BE49-F238E27FC236}">
                <a16:creationId xmlns:a16="http://schemas.microsoft.com/office/drawing/2014/main" id="{85A75328-D5A5-BC45-AADF-8B47523784C9}"/>
              </a:ext>
            </a:extLst>
          </p:cNvPr>
          <p:cNvSpPr/>
          <p:nvPr/>
        </p:nvSpPr>
        <p:spPr>
          <a:xfrm>
            <a:off x="4240663" y="5110051"/>
            <a:ext cx="35028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Мария </a:t>
            </a:r>
            <a:r>
              <a:rPr lang="ru-RU" sz="2400" dirty="0" err="1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Магуйло</a:t>
            </a:r>
            <a:endParaRPr sz="2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600;p9">
            <a:extLst>
              <a:ext uri="{FF2B5EF4-FFF2-40B4-BE49-F238E27FC236}">
                <a16:creationId xmlns:a16="http://schemas.microsoft.com/office/drawing/2014/main" id="{3811A688-D918-B346-AD53-29C8C2555A6E}"/>
              </a:ext>
            </a:extLst>
          </p:cNvPr>
          <p:cNvSpPr/>
          <p:nvPr/>
        </p:nvSpPr>
        <p:spPr>
          <a:xfrm>
            <a:off x="4318660" y="5497209"/>
            <a:ext cx="3502882" cy="375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spAutoFit/>
          </a:bodyPr>
          <a:lstStyle/>
          <a:p>
            <a:pPr lvl="0">
              <a:lnSpc>
                <a:spcPct val="83333"/>
              </a:lnSpc>
              <a:buSzPts val="2400"/>
            </a:pPr>
            <a:r>
              <a:rPr lang="en-US" sz="1800" dirty="0">
                <a:solidFill>
                  <a:srgbClr val="1B6331"/>
                </a:solidFill>
                <a:latin typeface="Calibri"/>
                <a:ea typeface="Calibri"/>
                <a:cs typeface="Calibri"/>
              </a:rPr>
              <a:t>MaguyloMV@irk.rshb.ru</a:t>
            </a:r>
            <a:endParaRPr sz="1800" dirty="0">
              <a:solidFill>
                <a:srgbClr val="1B63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601;p9">
            <a:extLst>
              <a:ext uri="{FF2B5EF4-FFF2-40B4-BE49-F238E27FC236}">
                <a16:creationId xmlns:a16="http://schemas.microsoft.com/office/drawing/2014/main" id="{72A76F27-A812-954E-BCE3-2FAAB9EA17E7}"/>
              </a:ext>
            </a:extLst>
          </p:cNvPr>
          <p:cNvSpPr/>
          <p:nvPr/>
        </p:nvSpPr>
        <p:spPr>
          <a:xfrm>
            <a:off x="4294148" y="5701205"/>
            <a:ext cx="2827166" cy="514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0" i="0" u="none" strike="noStrike" cap="none" dirty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+7 (</a:t>
            </a:r>
            <a:r>
              <a:rPr lang="ru-RU" sz="2400" b="0" i="0" u="none" strike="noStrike" cap="none" dirty="0" smtClean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en-US" sz="2400" b="0" i="0" u="none" strike="noStrike" cap="none" dirty="0" smtClean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08</a:t>
            </a:r>
            <a:r>
              <a:rPr lang="ru-RU" sz="2400" b="0" i="0" u="none" strike="noStrike" cap="none" dirty="0" smtClean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US" sz="2400" b="0" i="0" u="none" strike="noStrike" cap="none" dirty="0" smtClean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642</a:t>
            </a:r>
            <a:r>
              <a:rPr lang="ru-RU" sz="2400" b="0" i="0" u="none" strike="noStrike" cap="none" dirty="0" smtClean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b="0" i="0" u="none" strike="noStrike" cap="none" dirty="0" smtClean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66</a:t>
            </a:r>
            <a:r>
              <a:rPr lang="ru-RU" sz="2400" b="0" i="0" u="none" strike="noStrike" cap="none" dirty="0" smtClean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b="0" i="0" u="none" strike="noStrike" cap="none" dirty="0" smtClean="0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69</a:t>
            </a:r>
            <a:endParaRPr sz="2400" b="0" i="0" u="none" strike="noStrike" cap="none" dirty="0">
              <a:solidFill>
                <a:srgbClr val="1B633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108;p2" descr="Вырезка экрана">
            <a:extLst>
              <a:ext uri="{FF2B5EF4-FFF2-40B4-BE49-F238E27FC236}">
                <a16:creationId xmlns:a16="http://schemas.microsoft.com/office/drawing/2014/main" id="{DD910834-F3D3-A548-B1E4-D0DF683252F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28891" y="178971"/>
            <a:ext cx="1863109" cy="44439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599;p9">
            <a:extLst>
              <a:ext uri="{FF2B5EF4-FFF2-40B4-BE49-F238E27FC236}">
                <a16:creationId xmlns:a16="http://schemas.microsoft.com/office/drawing/2014/main" id="{85A75328-D5A5-BC45-AADF-8B47523784C9}"/>
              </a:ext>
            </a:extLst>
          </p:cNvPr>
          <p:cNvSpPr/>
          <p:nvPr/>
        </p:nvSpPr>
        <p:spPr>
          <a:xfrm>
            <a:off x="8212203" y="5086993"/>
            <a:ext cx="35028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Сергей Пузырев</a:t>
            </a:r>
            <a:endParaRPr sz="24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0"/>
          <p:cNvSpPr txBox="1">
            <a:spLocks noGrp="1"/>
          </p:cNvSpPr>
          <p:nvPr>
            <p:ph type="title"/>
          </p:nvPr>
        </p:nvSpPr>
        <p:spPr>
          <a:xfrm>
            <a:off x="371272" y="41442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6331"/>
              </a:buClr>
              <a:buSzPts val="4000"/>
              <a:buFont typeface="Montserrat"/>
              <a:buNone/>
            </a:pPr>
            <a:r>
              <a:rPr lang="ru-RU" sz="4000">
                <a:solidFill>
                  <a:srgbClr val="1B6331"/>
                </a:solidFill>
              </a:rPr>
              <a:t>Перспективы развития </a:t>
            </a:r>
            <a:br>
              <a:rPr lang="ru-RU" sz="4000">
                <a:solidFill>
                  <a:srgbClr val="1B6331"/>
                </a:solidFill>
              </a:rPr>
            </a:br>
            <a:r>
              <a:rPr lang="ru-RU" sz="4000">
                <a:solidFill>
                  <a:srgbClr val="1B6331"/>
                </a:solidFill>
              </a:rPr>
              <a:t>платформы</a:t>
            </a:r>
            <a:endParaRPr/>
          </a:p>
        </p:txBody>
      </p:sp>
      <p:grpSp>
        <p:nvGrpSpPr>
          <p:cNvPr id="607" name="Google Shape;607;p10"/>
          <p:cNvGrpSpPr/>
          <p:nvPr/>
        </p:nvGrpSpPr>
        <p:grpSpPr>
          <a:xfrm>
            <a:off x="371273" y="1851287"/>
            <a:ext cx="11086158" cy="5421495"/>
            <a:chOff x="515938" y="1484079"/>
            <a:chExt cx="11086158" cy="5421495"/>
          </a:xfrm>
        </p:grpSpPr>
        <p:cxnSp>
          <p:nvCxnSpPr>
            <p:cNvPr id="608" name="Google Shape;608;p10"/>
            <p:cNvCxnSpPr>
              <a:stCxn id="609" idx="4"/>
              <a:endCxn id="610" idx="0"/>
            </p:cNvCxnSpPr>
            <p:nvPr/>
          </p:nvCxnSpPr>
          <p:spPr>
            <a:xfrm>
              <a:off x="825500" y="2022687"/>
              <a:ext cx="33900" cy="39477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11" name="Google Shape;611;p10"/>
            <p:cNvSpPr txBox="1"/>
            <p:nvPr/>
          </p:nvSpPr>
          <p:spPr>
            <a:xfrm>
              <a:off x="1135061" y="1661230"/>
              <a:ext cx="10467035" cy="5244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50 тысяч юридических лиц </a:t>
              </a:r>
              <a:r>
                <a:rPr lang="ru-RU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к концу 2020 года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1111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3 миллиона пользователей </a:t>
              </a:r>
              <a:r>
                <a:rPr lang="ru-RU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в течение 5 лет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1111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Чат между продавцом и покупателем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1111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Оплата товаров на сайте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1111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Множество удобных сервисов</a:t>
              </a:r>
              <a:r>
                <a:rPr lang="ru-RU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помогающих вести бизнес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1111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Финансовые услуги банка </a:t>
              </a:r>
              <a:r>
                <a:rPr lang="ru-RU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на покупку товаров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1111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Собственная </a:t>
              </a:r>
              <a:r>
                <a:rPr lang="ru-RU" sz="1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страница магазина товаров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1111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Услуги логистических компаний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1111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800" b="0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Продвижение </a:t>
              </a:r>
              <a:r>
                <a:rPr lang="ru-RU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магазина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1111"/>
                </a:lnSpc>
                <a:spcBef>
                  <a:spcPts val="18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10"/>
            <p:cNvSpPr/>
            <p:nvPr/>
          </p:nvSpPr>
          <p:spPr>
            <a:xfrm>
              <a:off x="515938" y="1484079"/>
              <a:ext cx="8763000" cy="4915199"/>
            </a:xfrm>
            <a:prstGeom prst="round2DiagRect">
              <a:avLst>
                <a:gd name="adj1" fmla="val 0"/>
                <a:gd name="adj2" fmla="val 4983"/>
              </a:avLst>
            </a:prstGeom>
            <a:noFill/>
            <a:ln w="285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684149" y="1739985"/>
              <a:ext cx="282702" cy="282702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684149" y="2265025"/>
              <a:ext cx="282702" cy="282702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684149" y="2767889"/>
              <a:ext cx="282702" cy="282702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684149" y="3303681"/>
              <a:ext cx="282702" cy="282702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684149" y="3824865"/>
              <a:ext cx="282702" cy="282702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684149" y="4373838"/>
              <a:ext cx="282702" cy="282702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6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695438" y="4918970"/>
              <a:ext cx="282702" cy="282702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7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706727" y="5437726"/>
              <a:ext cx="282702" cy="282702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8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718016" y="5970250"/>
              <a:ext cx="282702" cy="282702"/>
            </a:xfrm>
            <a:prstGeom prst="ellipse">
              <a:avLst/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9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20" name="Google Shape;620;p10" descr="Вырезка экран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7736" y="311444"/>
            <a:ext cx="2824264" cy="609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1"/>
          <p:cNvSpPr/>
          <p:nvPr/>
        </p:nvSpPr>
        <p:spPr>
          <a:xfrm>
            <a:off x="8995525" y="4641373"/>
            <a:ext cx="2803744" cy="549038"/>
          </a:xfrm>
          <a:prstGeom prst="round2DiagRect">
            <a:avLst>
              <a:gd name="adj1" fmla="val 0"/>
              <a:gd name="adj2" fmla="val 202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▪"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Новостной портал</a:t>
            </a:r>
            <a:b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11"/>
          <p:cNvSpPr txBox="1">
            <a:spLocks noGrp="1"/>
          </p:cNvSpPr>
          <p:nvPr>
            <p:ph type="title"/>
          </p:nvPr>
        </p:nvSpPr>
        <p:spPr>
          <a:xfrm>
            <a:off x="421639" y="727933"/>
            <a:ext cx="9529757" cy="1228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6331"/>
              </a:buClr>
              <a:buSzPts val="3200"/>
              <a:buFont typeface="Montserrat"/>
              <a:buNone/>
            </a:pPr>
            <a:r>
              <a:rPr lang="ru-RU" sz="3200">
                <a:solidFill>
                  <a:srgbClr val="1B6331"/>
                </a:solidFill>
              </a:rPr>
              <a:t>Своё.Фермерство – не только маркетплейс</a:t>
            </a:r>
            <a:br>
              <a:rPr lang="ru-RU" sz="3200">
                <a:solidFill>
                  <a:srgbClr val="1B6331"/>
                </a:solidFill>
              </a:rPr>
            </a:br>
            <a:r>
              <a:rPr lang="ru-RU" sz="3200" b="1">
                <a:solidFill>
                  <a:srgbClr val="1B6331"/>
                </a:solidFill>
              </a:rPr>
              <a:t>здесь вы также найдёте:</a:t>
            </a:r>
            <a:endParaRPr/>
          </a:p>
        </p:txBody>
      </p:sp>
      <p:sp>
        <p:nvSpPr>
          <p:cNvPr id="627" name="Google Shape;627;p11"/>
          <p:cNvSpPr/>
          <p:nvPr/>
        </p:nvSpPr>
        <p:spPr>
          <a:xfrm>
            <a:off x="936110" y="2440172"/>
            <a:ext cx="3543300" cy="3750563"/>
          </a:xfrm>
          <a:prstGeom prst="round2DiagRect">
            <a:avLst>
              <a:gd name="adj1" fmla="val 0"/>
              <a:gd name="adj2" fmla="val 7972"/>
            </a:avLst>
          </a:prstGeom>
          <a:noFill/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Умный подбор семян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Подбор персонала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Онлайн консультация ветеринара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Сервис управления фермой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Карта агротехнологий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Сертификация органического производства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Навигатор госуслуг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Санитарный контроль производства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Мониторинг рождения телят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▪"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Календарь мероприятий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1"/>
          <p:cNvSpPr/>
          <p:nvPr/>
        </p:nvSpPr>
        <p:spPr>
          <a:xfrm>
            <a:off x="4984097" y="2547667"/>
            <a:ext cx="3543300" cy="3998805"/>
          </a:xfrm>
          <a:prstGeom prst="round2DiagRect">
            <a:avLst>
              <a:gd name="adj1" fmla="val 0"/>
              <a:gd name="adj2" fmla="val 4247"/>
            </a:avLst>
          </a:prstGeom>
          <a:noFill/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▪"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Онлайн бухгалтерия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▪"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Конструктор документов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▪"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Регистрация бизнеса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▪"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Помощь в получении </a:t>
            </a:r>
            <a:b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сертификатов на продукцию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▪"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Поиск и аренда техники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▪"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Помощь юриста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11"/>
          <p:cNvSpPr/>
          <p:nvPr/>
        </p:nvSpPr>
        <p:spPr>
          <a:xfrm>
            <a:off x="9247311" y="3931842"/>
            <a:ext cx="2291012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ИНФОРМАЦИОННЫЕ </a:t>
            </a:r>
            <a:b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СЕРВИСЫ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11"/>
          <p:cNvSpPr/>
          <p:nvPr/>
        </p:nvSpPr>
        <p:spPr>
          <a:xfrm>
            <a:off x="1228227" y="2013803"/>
            <a:ext cx="1653017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АГРО СЕРВИСЫ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1"/>
          <p:cNvSpPr/>
          <p:nvPr/>
        </p:nvSpPr>
        <p:spPr>
          <a:xfrm>
            <a:off x="5145589" y="2014371"/>
            <a:ext cx="3358612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СЕРВИСЫ ПОДДЕРЖКИ БИЗНЕСА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1"/>
          <p:cNvSpPr/>
          <p:nvPr/>
        </p:nvSpPr>
        <p:spPr>
          <a:xfrm>
            <a:off x="0" y="6812280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3" name="Google Shape;633;p11"/>
          <p:cNvGrpSpPr/>
          <p:nvPr/>
        </p:nvGrpSpPr>
        <p:grpSpPr>
          <a:xfrm>
            <a:off x="4562643" y="1966818"/>
            <a:ext cx="430387" cy="430386"/>
            <a:chOff x="7343774" y="3584576"/>
            <a:chExt cx="496889" cy="496888"/>
          </a:xfrm>
        </p:grpSpPr>
        <p:sp>
          <p:nvSpPr>
            <p:cNvPr id="634" name="Google Shape;634;p11"/>
            <p:cNvSpPr/>
            <p:nvPr/>
          </p:nvSpPr>
          <p:spPr>
            <a:xfrm>
              <a:off x="7585075" y="3762376"/>
              <a:ext cx="14288" cy="319088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7421563" y="3584576"/>
              <a:ext cx="341313" cy="185738"/>
            </a:xfrm>
            <a:custGeom>
              <a:avLst/>
              <a:gdLst/>
              <a:ahLst/>
              <a:cxnLst/>
              <a:rect l="l" t="t" r="r" b="b"/>
              <a:pathLst>
                <a:path w="176" h="96" extrusionOk="0">
                  <a:moveTo>
                    <a:pt x="172" y="96"/>
                  </a:moveTo>
                  <a:cubicBezTo>
                    <a:pt x="4" y="96"/>
                    <a:pt x="4" y="96"/>
                    <a:pt x="4" y="96"/>
                  </a:cubicBezTo>
                  <a:cubicBezTo>
                    <a:pt x="2" y="96"/>
                    <a:pt x="0" y="94"/>
                    <a:pt x="0" y="9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74" y="0"/>
                    <a:pt x="176" y="2"/>
                    <a:pt x="176" y="4"/>
                  </a:cubicBezTo>
                  <a:cubicBezTo>
                    <a:pt x="176" y="92"/>
                    <a:pt x="176" y="92"/>
                    <a:pt x="176" y="92"/>
                  </a:cubicBezTo>
                  <a:cubicBezTo>
                    <a:pt x="176" y="94"/>
                    <a:pt x="174" y="96"/>
                    <a:pt x="172" y="96"/>
                  </a:cubicBezTo>
                  <a:close/>
                  <a:moveTo>
                    <a:pt x="8" y="88"/>
                  </a:moveTo>
                  <a:cubicBezTo>
                    <a:pt x="168" y="88"/>
                    <a:pt x="168" y="88"/>
                    <a:pt x="168" y="8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8" y="8"/>
                    <a:pt x="8" y="8"/>
                    <a:pt x="8" y="8"/>
                  </a:cubicBezTo>
                  <a:lnTo>
                    <a:pt x="8" y="8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36" name="Google Shape;636;p11"/>
            <p:cNvCxnSpPr/>
            <p:nvPr/>
          </p:nvCxnSpPr>
          <p:spPr>
            <a:xfrm>
              <a:off x="7507288" y="3600451"/>
              <a:ext cx="0" cy="0"/>
            </a:xfrm>
            <a:prstGeom prst="straightConnector1">
              <a:avLst/>
            </a:prstGeom>
            <a:solidFill>
              <a:schemeClr val="dk2"/>
            </a:solidFill>
            <a:ln>
              <a:noFill/>
            </a:ln>
          </p:spPr>
        </p:cxnSp>
        <p:cxnSp>
          <p:nvCxnSpPr>
            <p:cNvPr id="637" name="Google Shape;637;p11"/>
            <p:cNvCxnSpPr/>
            <p:nvPr/>
          </p:nvCxnSpPr>
          <p:spPr>
            <a:xfrm>
              <a:off x="7507288" y="3600451"/>
              <a:ext cx="0" cy="0"/>
            </a:xfrm>
            <a:prstGeom prst="straightConnector1">
              <a:avLst/>
            </a:prstGeom>
            <a:solidFill>
              <a:schemeClr val="dk2"/>
            </a:solidFill>
            <a:ln>
              <a:noFill/>
            </a:ln>
          </p:spPr>
        </p:cxnSp>
        <p:cxnSp>
          <p:nvCxnSpPr>
            <p:cNvPr id="638" name="Google Shape;638;p11"/>
            <p:cNvCxnSpPr/>
            <p:nvPr/>
          </p:nvCxnSpPr>
          <p:spPr>
            <a:xfrm>
              <a:off x="7677150" y="3600451"/>
              <a:ext cx="0" cy="0"/>
            </a:xfrm>
            <a:prstGeom prst="straightConnector1">
              <a:avLst/>
            </a:prstGeom>
            <a:solidFill>
              <a:schemeClr val="dk2"/>
            </a:solidFill>
            <a:ln>
              <a:noFill/>
            </a:ln>
          </p:spPr>
        </p:cxnSp>
        <p:cxnSp>
          <p:nvCxnSpPr>
            <p:cNvPr id="639" name="Google Shape;639;p11"/>
            <p:cNvCxnSpPr/>
            <p:nvPr/>
          </p:nvCxnSpPr>
          <p:spPr>
            <a:xfrm>
              <a:off x="7677150" y="3600451"/>
              <a:ext cx="0" cy="0"/>
            </a:xfrm>
            <a:prstGeom prst="straightConnector1">
              <a:avLst/>
            </a:prstGeom>
            <a:solidFill>
              <a:schemeClr val="dk2"/>
            </a:solidFill>
            <a:ln>
              <a:noFill/>
            </a:ln>
          </p:spPr>
        </p:cxnSp>
        <p:cxnSp>
          <p:nvCxnSpPr>
            <p:cNvPr id="640" name="Google Shape;640;p11"/>
            <p:cNvCxnSpPr/>
            <p:nvPr/>
          </p:nvCxnSpPr>
          <p:spPr>
            <a:xfrm>
              <a:off x="7677150" y="3754438"/>
              <a:ext cx="0" cy="0"/>
            </a:xfrm>
            <a:prstGeom prst="straightConnector1">
              <a:avLst/>
            </a:prstGeom>
            <a:solidFill>
              <a:schemeClr val="dk2"/>
            </a:solidFill>
            <a:ln>
              <a:noFill/>
            </a:ln>
          </p:spPr>
        </p:cxnSp>
        <p:cxnSp>
          <p:nvCxnSpPr>
            <p:cNvPr id="641" name="Google Shape;641;p11"/>
            <p:cNvCxnSpPr/>
            <p:nvPr/>
          </p:nvCxnSpPr>
          <p:spPr>
            <a:xfrm>
              <a:off x="7677150" y="3754438"/>
              <a:ext cx="0" cy="0"/>
            </a:xfrm>
            <a:prstGeom prst="straightConnector1">
              <a:avLst/>
            </a:prstGeom>
            <a:solidFill>
              <a:schemeClr val="dk2"/>
            </a:solidFill>
            <a:ln>
              <a:noFill/>
            </a:ln>
          </p:spPr>
        </p:cxnSp>
        <p:cxnSp>
          <p:nvCxnSpPr>
            <p:cNvPr id="642" name="Google Shape;642;p11"/>
            <p:cNvCxnSpPr/>
            <p:nvPr/>
          </p:nvCxnSpPr>
          <p:spPr>
            <a:xfrm>
              <a:off x="7507288" y="3754438"/>
              <a:ext cx="0" cy="0"/>
            </a:xfrm>
            <a:prstGeom prst="straightConnector1">
              <a:avLst/>
            </a:prstGeom>
            <a:solidFill>
              <a:schemeClr val="dk2"/>
            </a:solidFill>
            <a:ln>
              <a:noFill/>
            </a:ln>
          </p:spPr>
        </p:cxnSp>
        <p:cxnSp>
          <p:nvCxnSpPr>
            <p:cNvPr id="643" name="Google Shape;643;p11"/>
            <p:cNvCxnSpPr/>
            <p:nvPr/>
          </p:nvCxnSpPr>
          <p:spPr>
            <a:xfrm>
              <a:off x="7507288" y="3754438"/>
              <a:ext cx="0" cy="0"/>
            </a:xfrm>
            <a:prstGeom prst="straightConnector1">
              <a:avLst/>
            </a:prstGeom>
            <a:solidFill>
              <a:schemeClr val="dk2"/>
            </a:solidFill>
            <a:ln>
              <a:noFill/>
            </a:ln>
          </p:spPr>
        </p:cxnSp>
        <p:sp>
          <p:nvSpPr>
            <p:cNvPr id="644" name="Google Shape;644;p11"/>
            <p:cNvSpPr/>
            <p:nvPr/>
          </p:nvSpPr>
          <p:spPr>
            <a:xfrm>
              <a:off x="7483475" y="3670301"/>
              <a:ext cx="15875" cy="14288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7515225" y="3670301"/>
              <a:ext cx="14288" cy="14288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7685088" y="3670301"/>
              <a:ext cx="15875" cy="14288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7654925" y="3670301"/>
              <a:ext cx="14288" cy="14288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7639050" y="3684588"/>
              <a:ext cx="92075" cy="55563"/>
            </a:xfrm>
            <a:custGeom>
              <a:avLst/>
              <a:gdLst/>
              <a:ahLst/>
              <a:cxnLst/>
              <a:rect l="l" t="t" r="r" b="b"/>
              <a:pathLst>
                <a:path w="48" h="28" extrusionOk="0">
                  <a:moveTo>
                    <a:pt x="32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13"/>
                    <a:pt x="47" y="14"/>
                    <a:pt x="47" y="15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4" y="27"/>
                    <a:pt x="33" y="28"/>
                    <a:pt x="3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7453313" y="3684588"/>
              <a:ext cx="92075" cy="55563"/>
            </a:xfrm>
            <a:custGeom>
              <a:avLst/>
              <a:gdLst/>
              <a:ahLst/>
              <a:cxnLst/>
              <a:rect l="l" t="t" r="r" b="b"/>
              <a:pathLst>
                <a:path w="48" h="28" extrusionOk="0">
                  <a:moveTo>
                    <a:pt x="48" y="28"/>
                  </a:moveTo>
                  <a:cubicBezTo>
                    <a:pt x="16" y="28"/>
                    <a:pt x="16" y="28"/>
                    <a:pt x="16" y="28"/>
                  </a:cubicBezTo>
                  <a:cubicBezTo>
                    <a:pt x="15" y="28"/>
                    <a:pt x="14" y="27"/>
                    <a:pt x="13" y="2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4"/>
                    <a:pt x="0" y="13"/>
                    <a:pt x="0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48" y="20"/>
                    <a:pt x="48" y="20"/>
                    <a:pt x="48" y="20"/>
                  </a:cubicBezTo>
                  <a:lnTo>
                    <a:pt x="48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7453313" y="3614738"/>
              <a:ext cx="92075" cy="55563"/>
            </a:xfrm>
            <a:custGeom>
              <a:avLst/>
              <a:gdLst/>
              <a:ahLst/>
              <a:cxnLst/>
              <a:rect l="l" t="t" r="r" b="b"/>
              <a:pathLst>
                <a:path w="48" h="28" extrusionOk="0">
                  <a:moveTo>
                    <a:pt x="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5"/>
                    <a:pt x="0" y="14"/>
                    <a:pt x="1" y="13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8" y="17"/>
                    <a:pt x="8" y="17"/>
                    <a:pt x="8" y="17"/>
                  </a:cubicBezTo>
                  <a:lnTo>
                    <a:pt x="8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7639050" y="3614738"/>
              <a:ext cx="92075" cy="55563"/>
            </a:xfrm>
            <a:custGeom>
              <a:avLst/>
              <a:gdLst/>
              <a:ahLst/>
              <a:cxnLst/>
              <a:rect l="l" t="t" r="r" b="b"/>
              <a:pathLst>
                <a:path w="48" h="28" extrusionOk="0">
                  <a:moveTo>
                    <a:pt x="48" y="28"/>
                  </a:moveTo>
                  <a:cubicBezTo>
                    <a:pt x="40" y="28"/>
                    <a:pt x="40" y="28"/>
                    <a:pt x="40" y="28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0"/>
                    <a:pt x="34" y="0"/>
                    <a:pt x="35" y="1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4"/>
                    <a:pt x="48" y="15"/>
                    <a:pt x="48" y="16"/>
                  </a:cubicBezTo>
                  <a:lnTo>
                    <a:pt x="48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7545388" y="3630613"/>
              <a:ext cx="93663" cy="93663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24" y="48"/>
                  </a:move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cubicBezTo>
                    <a:pt x="48" y="37"/>
                    <a:pt x="37" y="48"/>
                    <a:pt x="24" y="48"/>
                  </a:cubicBezTo>
                  <a:close/>
                  <a:moveTo>
                    <a:pt x="24" y="8"/>
                  </a:moveTo>
                  <a:cubicBezTo>
                    <a:pt x="15" y="8"/>
                    <a:pt x="8" y="15"/>
                    <a:pt x="8" y="24"/>
                  </a:cubicBezTo>
                  <a:cubicBezTo>
                    <a:pt x="8" y="33"/>
                    <a:pt x="15" y="40"/>
                    <a:pt x="24" y="40"/>
                  </a:cubicBezTo>
                  <a:cubicBezTo>
                    <a:pt x="33" y="40"/>
                    <a:pt x="40" y="33"/>
                    <a:pt x="40" y="24"/>
                  </a:cubicBezTo>
                  <a:cubicBezTo>
                    <a:pt x="40" y="15"/>
                    <a:pt x="33" y="8"/>
                    <a:pt x="24" y="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7343774" y="3740153"/>
              <a:ext cx="185738" cy="293687"/>
            </a:xfrm>
            <a:custGeom>
              <a:avLst/>
              <a:gdLst/>
              <a:ahLst/>
              <a:cxnLst/>
              <a:rect l="l" t="t" r="r" b="b"/>
              <a:pathLst>
                <a:path w="96" h="152" extrusionOk="0">
                  <a:moveTo>
                    <a:pt x="96" y="152"/>
                  </a:moveTo>
                  <a:cubicBezTo>
                    <a:pt x="44" y="152"/>
                    <a:pt x="44" y="152"/>
                    <a:pt x="44" y="152"/>
                  </a:cubicBezTo>
                  <a:cubicBezTo>
                    <a:pt x="44" y="140"/>
                    <a:pt x="44" y="140"/>
                    <a:pt x="44" y="140"/>
                  </a:cubicBezTo>
                  <a:cubicBezTo>
                    <a:pt x="44" y="140"/>
                    <a:pt x="44" y="133"/>
                    <a:pt x="37" y="127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0" y="90"/>
                    <a:pt x="0" y="80"/>
                    <a:pt x="0" y="8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ubicBezTo>
                    <a:pt x="11" y="8"/>
                    <a:pt x="8" y="11"/>
                    <a:pt x="8" y="16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8" y="80"/>
                    <a:pt x="8" y="86"/>
                    <a:pt x="15" y="93"/>
                  </a:cubicBezTo>
                  <a:cubicBezTo>
                    <a:pt x="43" y="121"/>
                    <a:pt x="43" y="121"/>
                    <a:pt x="43" y="121"/>
                  </a:cubicBezTo>
                  <a:cubicBezTo>
                    <a:pt x="52" y="130"/>
                    <a:pt x="52" y="139"/>
                    <a:pt x="52" y="140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88" y="144"/>
                    <a:pt x="88" y="144"/>
                    <a:pt x="88" y="144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6"/>
                    <a:pt x="88" y="105"/>
                    <a:pt x="81" y="99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35" y="60"/>
                    <a:pt x="32" y="63"/>
                    <a:pt x="32" y="68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4" y="59"/>
                    <a:pt x="31" y="52"/>
                    <a:pt x="40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87" y="93"/>
                    <a:pt x="87" y="93"/>
                    <a:pt x="87" y="93"/>
                  </a:cubicBezTo>
                  <a:cubicBezTo>
                    <a:pt x="96" y="102"/>
                    <a:pt x="96" y="115"/>
                    <a:pt x="96" y="116"/>
                  </a:cubicBezTo>
                  <a:lnTo>
                    <a:pt x="96" y="15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7654925" y="3740151"/>
              <a:ext cx="185738" cy="293688"/>
            </a:xfrm>
            <a:custGeom>
              <a:avLst/>
              <a:gdLst/>
              <a:ahLst/>
              <a:cxnLst/>
              <a:rect l="l" t="t" r="r" b="b"/>
              <a:pathLst>
                <a:path w="96" h="152" extrusionOk="0">
                  <a:moveTo>
                    <a:pt x="52" y="152"/>
                  </a:moveTo>
                  <a:cubicBezTo>
                    <a:pt x="0" y="152"/>
                    <a:pt x="0" y="152"/>
                    <a:pt x="0" y="152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5"/>
                    <a:pt x="0" y="102"/>
                    <a:pt x="9" y="93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65" y="52"/>
                    <a:pt x="72" y="59"/>
                    <a:pt x="72" y="68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43" y="103"/>
                    <a:pt x="43" y="103"/>
                    <a:pt x="43" y="103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4" y="63"/>
                    <a:pt x="60" y="60"/>
                    <a:pt x="56" y="60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8" y="105"/>
                    <a:pt x="8" y="116"/>
                    <a:pt x="8" y="116"/>
                  </a:cubicBezTo>
                  <a:cubicBezTo>
                    <a:pt x="8" y="144"/>
                    <a:pt x="8" y="144"/>
                    <a:pt x="8" y="144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4" y="140"/>
                    <a:pt x="44" y="140"/>
                    <a:pt x="44" y="140"/>
                  </a:cubicBezTo>
                  <a:cubicBezTo>
                    <a:pt x="44" y="139"/>
                    <a:pt x="44" y="130"/>
                    <a:pt x="53" y="121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8" y="86"/>
                    <a:pt x="88" y="80"/>
                    <a:pt x="88" y="80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1"/>
                    <a:pt x="84" y="8"/>
                    <a:pt x="80" y="8"/>
                  </a:cubicBezTo>
                  <a:cubicBezTo>
                    <a:pt x="75" y="8"/>
                    <a:pt x="72" y="11"/>
                    <a:pt x="72" y="16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7"/>
                    <a:pt x="71" y="0"/>
                    <a:pt x="80" y="0"/>
                  </a:cubicBezTo>
                  <a:cubicBezTo>
                    <a:pt x="89" y="0"/>
                    <a:pt x="96" y="7"/>
                    <a:pt x="96" y="16"/>
                  </a:cubicBezTo>
                  <a:cubicBezTo>
                    <a:pt x="96" y="80"/>
                    <a:pt x="96" y="80"/>
                    <a:pt x="96" y="80"/>
                  </a:cubicBezTo>
                  <a:cubicBezTo>
                    <a:pt x="96" y="80"/>
                    <a:pt x="96" y="90"/>
                    <a:pt x="87" y="99"/>
                  </a:cubicBezTo>
                  <a:cubicBezTo>
                    <a:pt x="59" y="127"/>
                    <a:pt x="59" y="127"/>
                    <a:pt x="59" y="127"/>
                  </a:cubicBezTo>
                  <a:cubicBezTo>
                    <a:pt x="52" y="133"/>
                    <a:pt x="52" y="140"/>
                    <a:pt x="52" y="140"/>
                  </a:cubicBezTo>
                  <a:lnTo>
                    <a:pt x="52" y="15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7624114" y="3795318"/>
              <a:ext cx="84787" cy="52783"/>
            </a:xfrm>
            <a:custGeom>
              <a:avLst/>
              <a:gdLst/>
              <a:ahLst/>
              <a:cxnLst/>
              <a:rect l="l" t="t" r="r" b="b"/>
              <a:pathLst>
                <a:path w="48" h="32" extrusionOk="0">
                  <a:moveTo>
                    <a:pt x="32" y="32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0" y="30"/>
                    <a:pt x="0" y="2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6" y="0"/>
                    <a:pt x="48" y="2"/>
                    <a:pt x="48" y="4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25"/>
                    <a:pt x="41" y="32"/>
                    <a:pt x="32" y="32"/>
                  </a:cubicBezTo>
                  <a:close/>
                  <a:moveTo>
                    <a:pt x="8" y="24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36" y="24"/>
                    <a:pt x="40" y="20"/>
                    <a:pt x="40" y="1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1" y="8"/>
                    <a:pt x="8" y="11"/>
                    <a:pt x="8" y="16"/>
                  </a:cubicBezTo>
                  <a:lnTo>
                    <a:pt x="8" y="2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7475538" y="3816351"/>
              <a:ext cx="93663" cy="63500"/>
            </a:xfrm>
            <a:custGeom>
              <a:avLst/>
              <a:gdLst/>
              <a:ahLst/>
              <a:cxnLst/>
              <a:rect l="l" t="t" r="r" b="b"/>
              <a:pathLst>
                <a:path w="48" h="32" extrusionOk="0">
                  <a:moveTo>
                    <a:pt x="44" y="32"/>
                  </a:moveTo>
                  <a:cubicBezTo>
                    <a:pt x="16" y="32"/>
                    <a:pt x="16" y="32"/>
                    <a:pt x="16" y="32"/>
                  </a:cubicBezTo>
                  <a:cubicBezTo>
                    <a:pt x="7" y="32"/>
                    <a:pt x="0" y="25"/>
                    <a:pt x="0" y="1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1" y="0"/>
                    <a:pt x="48" y="7"/>
                    <a:pt x="48" y="16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30"/>
                    <a:pt x="46" y="32"/>
                    <a:pt x="44" y="32"/>
                  </a:cubicBezTo>
                  <a:close/>
                  <a:moveTo>
                    <a:pt x="8" y="8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8" y="20"/>
                    <a:pt x="11" y="24"/>
                    <a:pt x="16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1"/>
                    <a:pt x="36" y="8"/>
                    <a:pt x="32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7639050" y="4019551"/>
              <a:ext cx="131763" cy="61913"/>
            </a:xfrm>
            <a:custGeom>
              <a:avLst/>
              <a:gdLst/>
              <a:ahLst/>
              <a:cxnLst/>
              <a:rect l="l" t="t" r="r" b="b"/>
              <a:pathLst>
                <a:path w="68" h="32" extrusionOk="0">
                  <a:moveTo>
                    <a:pt x="68" y="32"/>
                  </a:moveTo>
                  <a:cubicBezTo>
                    <a:pt x="60" y="32"/>
                    <a:pt x="60" y="32"/>
                    <a:pt x="60" y="32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4" y="0"/>
                    <a:pt x="68" y="3"/>
                    <a:pt x="68" y="8"/>
                  </a:cubicBezTo>
                  <a:lnTo>
                    <a:pt x="68" y="3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7413625" y="4019551"/>
              <a:ext cx="131763" cy="61913"/>
            </a:xfrm>
            <a:custGeom>
              <a:avLst/>
              <a:gdLst/>
              <a:ahLst/>
              <a:cxnLst/>
              <a:rect l="l" t="t" r="r" b="b"/>
              <a:pathLst>
                <a:path w="68" h="32" extrusionOk="0">
                  <a:moveTo>
                    <a:pt x="68" y="32"/>
                  </a:moveTo>
                  <a:cubicBezTo>
                    <a:pt x="60" y="32"/>
                    <a:pt x="60" y="32"/>
                    <a:pt x="60" y="32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4" y="0"/>
                    <a:pt x="68" y="3"/>
                    <a:pt x="68" y="8"/>
                  </a:cubicBezTo>
                  <a:lnTo>
                    <a:pt x="68" y="3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9" name="Google Shape;659;p11"/>
          <p:cNvGrpSpPr/>
          <p:nvPr/>
        </p:nvGrpSpPr>
        <p:grpSpPr>
          <a:xfrm>
            <a:off x="728849" y="1938318"/>
            <a:ext cx="432000" cy="426462"/>
            <a:chOff x="8154988" y="4422776"/>
            <a:chExt cx="495300" cy="488950"/>
          </a:xfrm>
        </p:grpSpPr>
        <p:sp>
          <p:nvSpPr>
            <p:cNvPr id="660" name="Google Shape;660;p11"/>
            <p:cNvSpPr/>
            <p:nvPr/>
          </p:nvSpPr>
          <p:spPr>
            <a:xfrm>
              <a:off x="8394700" y="4532313"/>
              <a:ext cx="15875" cy="379413"/>
            </a:xfrm>
            <a:prstGeom prst="rect">
              <a:avLst/>
            </a:pr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8332788" y="4422776"/>
              <a:ext cx="139700" cy="233363"/>
            </a:xfrm>
            <a:custGeom>
              <a:avLst/>
              <a:gdLst/>
              <a:ahLst/>
              <a:cxnLst/>
              <a:rect l="l" t="t" r="r" b="b"/>
              <a:pathLst>
                <a:path w="72" h="120" extrusionOk="0">
                  <a:moveTo>
                    <a:pt x="36" y="120"/>
                  </a:moveTo>
                  <a:cubicBezTo>
                    <a:pt x="35" y="120"/>
                    <a:pt x="34" y="120"/>
                    <a:pt x="33" y="119"/>
                  </a:cubicBezTo>
                  <a:cubicBezTo>
                    <a:pt x="32" y="118"/>
                    <a:pt x="0" y="88"/>
                    <a:pt x="0" y="60"/>
                  </a:cubicBezTo>
                  <a:cubicBezTo>
                    <a:pt x="0" y="32"/>
                    <a:pt x="32" y="3"/>
                    <a:pt x="33" y="1"/>
                  </a:cubicBezTo>
                  <a:cubicBezTo>
                    <a:pt x="35" y="0"/>
                    <a:pt x="37" y="0"/>
                    <a:pt x="38" y="1"/>
                  </a:cubicBezTo>
                  <a:cubicBezTo>
                    <a:pt x="40" y="3"/>
                    <a:pt x="72" y="32"/>
                    <a:pt x="72" y="60"/>
                  </a:cubicBezTo>
                  <a:cubicBezTo>
                    <a:pt x="72" y="88"/>
                    <a:pt x="40" y="118"/>
                    <a:pt x="38" y="119"/>
                  </a:cubicBezTo>
                  <a:cubicBezTo>
                    <a:pt x="38" y="120"/>
                    <a:pt x="37" y="120"/>
                    <a:pt x="36" y="120"/>
                  </a:cubicBezTo>
                  <a:close/>
                  <a:moveTo>
                    <a:pt x="36" y="10"/>
                  </a:moveTo>
                  <a:cubicBezTo>
                    <a:pt x="28" y="18"/>
                    <a:pt x="8" y="40"/>
                    <a:pt x="8" y="60"/>
                  </a:cubicBezTo>
                  <a:cubicBezTo>
                    <a:pt x="8" y="80"/>
                    <a:pt x="28" y="103"/>
                    <a:pt x="36" y="111"/>
                  </a:cubicBezTo>
                  <a:cubicBezTo>
                    <a:pt x="43" y="103"/>
                    <a:pt x="64" y="80"/>
                    <a:pt x="64" y="60"/>
                  </a:cubicBezTo>
                  <a:cubicBezTo>
                    <a:pt x="64" y="40"/>
                    <a:pt x="43" y="18"/>
                    <a:pt x="36" y="10"/>
                  </a:cubicBezTo>
                  <a:close/>
                </a:path>
              </a:pathLst>
            </a:cu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8278813" y="4610101"/>
              <a:ext cx="131763" cy="12382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60" y="64"/>
                  </a:moveTo>
                  <a:cubicBezTo>
                    <a:pt x="52" y="64"/>
                    <a:pt x="33" y="63"/>
                    <a:pt x="21" y="51"/>
                  </a:cubicBezTo>
                  <a:cubicBezTo>
                    <a:pt x="6" y="36"/>
                    <a:pt x="0" y="6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14" y="0"/>
                    <a:pt x="31" y="2"/>
                    <a:pt x="43" y="14"/>
                  </a:cubicBezTo>
                  <a:cubicBezTo>
                    <a:pt x="57" y="28"/>
                    <a:pt x="67" y="58"/>
                    <a:pt x="68" y="59"/>
                  </a:cubicBezTo>
                  <a:cubicBezTo>
                    <a:pt x="68" y="60"/>
                    <a:pt x="68" y="62"/>
                    <a:pt x="67" y="63"/>
                  </a:cubicBezTo>
                  <a:cubicBezTo>
                    <a:pt x="66" y="64"/>
                    <a:pt x="65" y="64"/>
                    <a:pt x="64" y="64"/>
                  </a:cubicBezTo>
                  <a:cubicBezTo>
                    <a:pt x="64" y="64"/>
                    <a:pt x="63" y="64"/>
                    <a:pt x="60" y="64"/>
                  </a:cubicBezTo>
                  <a:close/>
                  <a:moveTo>
                    <a:pt x="9" y="8"/>
                  </a:moveTo>
                  <a:cubicBezTo>
                    <a:pt x="11" y="17"/>
                    <a:pt x="17" y="36"/>
                    <a:pt x="27" y="46"/>
                  </a:cubicBezTo>
                  <a:cubicBezTo>
                    <a:pt x="36" y="55"/>
                    <a:pt x="50" y="56"/>
                    <a:pt x="58" y="56"/>
                  </a:cubicBezTo>
                  <a:cubicBezTo>
                    <a:pt x="55" y="47"/>
                    <a:pt x="47" y="29"/>
                    <a:pt x="37" y="19"/>
                  </a:cubicBezTo>
                  <a:cubicBezTo>
                    <a:pt x="28" y="10"/>
                    <a:pt x="15" y="9"/>
                    <a:pt x="9" y="8"/>
                  </a:cubicBezTo>
                  <a:close/>
                </a:path>
              </a:pathLst>
            </a:cu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8394700" y="4610101"/>
              <a:ext cx="131763" cy="12382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7" y="64"/>
                  </a:moveTo>
                  <a:cubicBezTo>
                    <a:pt x="7" y="64"/>
                    <a:pt x="7" y="64"/>
                    <a:pt x="7" y="64"/>
                  </a:cubicBezTo>
                  <a:cubicBezTo>
                    <a:pt x="5" y="64"/>
                    <a:pt x="3" y="64"/>
                    <a:pt x="3" y="64"/>
                  </a:cubicBezTo>
                  <a:cubicBezTo>
                    <a:pt x="2" y="64"/>
                    <a:pt x="1" y="64"/>
                    <a:pt x="0" y="63"/>
                  </a:cubicBezTo>
                  <a:cubicBezTo>
                    <a:pt x="0" y="62"/>
                    <a:pt x="0" y="60"/>
                    <a:pt x="0" y="59"/>
                  </a:cubicBezTo>
                  <a:cubicBezTo>
                    <a:pt x="0" y="58"/>
                    <a:pt x="10" y="28"/>
                    <a:pt x="25" y="14"/>
                  </a:cubicBezTo>
                  <a:cubicBezTo>
                    <a:pt x="37" y="2"/>
                    <a:pt x="54" y="0"/>
                    <a:pt x="61" y="0"/>
                  </a:cubicBezTo>
                  <a:cubicBezTo>
                    <a:pt x="63" y="0"/>
                    <a:pt x="64" y="0"/>
                    <a:pt x="64" y="0"/>
                  </a:cubicBezTo>
                  <a:cubicBezTo>
                    <a:pt x="65" y="0"/>
                    <a:pt x="66" y="1"/>
                    <a:pt x="67" y="2"/>
                  </a:cubicBezTo>
                  <a:cubicBezTo>
                    <a:pt x="68" y="3"/>
                    <a:pt x="68" y="4"/>
                    <a:pt x="68" y="5"/>
                  </a:cubicBezTo>
                  <a:cubicBezTo>
                    <a:pt x="67" y="6"/>
                    <a:pt x="61" y="36"/>
                    <a:pt x="47" y="51"/>
                  </a:cubicBezTo>
                  <a:cubicBezTo>
                    <a:pt x="35" y="63"/>
                    <a:pt x="15" y="64"/>
                    <a:pt x="7" y="64"/>
                  </a:cubicBezTo>
                  <a:close/>
                  <a:moveTo>
                    <a:pt x="59" y="8"/>
                  </a:moveTo>
                  <a:cubicBezTo>
                    <a:pt x="52" y="9"/>
                    <a:pt x="40" y="10"/>
                    <a:pt x="31" y="19"/>
                  </a:cubicBezTo>
                  <a:cubicBezTo>
                    <a:pt x="21" y="29"/>
                    <a:pt x="13" y="47"/>
                    <a:pt x="9" y="56"/>
                  </a:cubicBezTo>
                  <a:cubicBezTo>
                    <a:pt x="17" y="56"/>
                    <a:pt x="32" y="55"/>
                    <a:pt x="41" y="46"/>
                  </a:cubicBezTo>
                  <a:cubicBezTo>
                    <a:pt x="51" y="36"/>
                    <a:pt x="57" y="17"/>
                    <a:pt x="59" y="8"/>
                  </a:cubicBezTo>
                  <a:close/>
                </a:path>
              </a:pathLst>
            </a:cu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8154988" y="4570413"/>
              <a:ext cx="185738" cy="295275"/>
            </a:xfrm>
            <a:custGeom>
              <a:avLst/>
              <a:gdLst/>
              <a:ahLst/>
              <a:cxnLst/>
              <a:rect l="l" t="t" r="r" b="b"/>
              <a:pathLst>
                <a:path w="96" h="152" extrusionOk="0">
                  <a:moveTo>
                    <a:pt x="96" y="152"/>
                  </a:moveTo>
                  <a:cubicBezTo>
                    <a:pt x="44" y="152"/>
                    <a:pt x="44" y="152"/>
                    <a:pt x="44" y="152"/>
                  </a:cubicBezTo>
                  <a:cubicBezTo>
                    <a:pt x="44" y="140"/>
                    <a:pt x="44" y="140"/>
                    <a:pt x="44" y="140"/>
                  </a:cubicBezTo>
                  <a:cubicBezTo>
                    <a:pt x="44" y="140"/>
                    <a:pt x="44" y="134"/>
                    <a:pt x="37" y="127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0" y="90"/>
                    <a:pt x="0" y="81"/>
                    <a:pt x="0" y="8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8"/>
                    <a:pt x="7" y="0"/>
                    <a:pt x="16" y="0"/>
                  </a:cubicBezTo>
                  <a:cubicBezTo>
                    <a:pt x="25" y="0"/>
                    <a:pt x="32" y="8"/>
                    <a:pt x="32" y="16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2"/>
                    <a:pt x="20" y="8"/>
                    <a:pt x="16" y="8"/>
                  </a:cubicBezTo>
                  <a:cubicBezTo>
                    <a:pt x="11" y="8"/>
                    <a:pt x="8" y="12"/>
                    <a:pt x="8" y="16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8" y="81"/>
                    <a:pt x="8" y="87"/>
                    <a:pt x="15" y="94"/>
                  </a:cubicBezTo>
                  <a:cubicBezTo>
                    <a:pt x="43" y="122"/>
                    <a:pt x="43" y="122"/>
                    <a:pt x="43" y="122"/>
                  </a:cubicBezTo>
                  <a:cubicBezTo>
                    <a:pt x="52" y="131"/>
                    <a:pt x="52" y="140"/>
                    <a:pt x="52" y="140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88" y="144"/>
                    <a:pt x="88" y="144"/>
                    <a:pt x="88" y="144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6"/>
                    <a:pt x="88" y="106"/>
                    <a:pt x="81" y="99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35" y="60"/>
                    <a:pt x="32" y="64"/>
                    <a:pt x="32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3" y="103"/>
                    <a:pt x="53" y="103"/>
                    <a:pt x="53" y="103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4" y="60"/>
                    <a:pt x="31" y="52"/>
                    <a:pt x="40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96" y="103"/>
                    <a:pt x="96" y="116"/>
                    <a:pt x="96" y="116"/>
                  </a:cubicBezTo>
                  <a:lnTo>
                    <a:pt x="96" y="152"/>
                  </a:lnTo>
                  <a:close/>
                </a:path>
              </a:pathLst>
            </a:cu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8464550" y="4570413"/>
              <a:ext cx="185738" cy="295275"/>
            </a:xfrm>
            <a:custGeom>
              <a:avLst/>
              <a:gdLst/>
              <a:ahLst/>
              <a:cxnLst/>
              <a:rect l="l" t="t" r="r" b="b"/>
              <a:pathLst>
                <a:path w="96" h="152" extrusionOk="0">
                  <a:moveTo>
                    <a:pt x="52" y="152"/>
                  </a:moveTo>
                  <a:cubicBezTo>
                    <a:pt x="0" y="152"/>
                    <a:pt x="0" y="152"/>
                    <a:pt x="0" y="152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03"/>
                    <a:pt x="9" y="94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65" y="52"/>
                    <a:pt x="72" y="60"/>
                    <a:pt x="72" y="68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43" y="103"/>
                    <a:pt x="43" y="103"/>
                    <a:pt x="43" y="103"/>
                  </a:cubicBezTo>
                  <a:cubicBezTo>
                    <a:pt x="37" y="98"/>
                    <a:pt x="37" y="98"/>
                    <a:pt x="37" y="98"/>
                  </a:cubicBezTo>
                  <a:cubicBezTo>
                    <a:pt x="64" y="71"/>
                    <a:pt x="64" y="71"/>
                    <a:pt x="64" y="71"/>
                  </a:cubicBezTo>
                  <a:cubicBezTo>
                    <a:pt x="64" y="68"/>
                    <a:pt x="64" y="68"/>
                    <a:pt x="64" y="68"/>
                  </a:cubicBezTo>
                  <a:cubicBezTo>
                    <a:pt x="64" y="64"/>
                    <a:pt x="60" y="60"/>
                    <a:pt x="56" y="60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8" y="106"/>
                    <a:pt x="8" y="116"/>
                    <a:pt x="8" y="116"/>
                  </a:cubicBezTo>
                  <a:cubicBezTo>
                    <a:pt x="8" y="144"/>
                    <a:pt x="8" y="144"/>
                    <a:pt x="8" y="144"/>
                  </a:cubicBezTo>
                  <a:cubicBezTo>
                    <a:pt x="44" y="144"/>
                    <a:pt x="44" y="144"/>
                    <a:pt x="44" y="144"/>
                  </a:cubicBezTo>
                  <a:cubicBezTo>
                    <a:pt x="44" y="140"/>
                    <a:pt x="44" y="140"/>
                    <a:pt x="44" y="140"/>
                  </a:cubicBezTo>
                  <a:cubicBezTo>
                    <a:pt x="44" y="140"/>
                    <a:pt x="44" y="131"/>
                    <a:pt x="53" y="122"/>
                  </a:cubicBezTo>
                  <a:cubicBezTo>
                    <a:pt x="81" y="94"/>
                    <a:pt x="81" y="94"/>
                    <a:pt x="81" y="94"/>
                  </a:cubicBezTo>
                  <a:cubicBezTo>
                    <a:pt x="88" y="87"/>
                    <a:pt x="88" y="81"/>
                    <a:pt x="88" y="80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8" y="12"/>
                    <a:pt x="84" y="8"/>
                    <a:pt x="80" y="8"/>
                  </a:cubicBezTo>
                  <a:cubicBezTo>
                    <a:pt x="75" y="8"/>
                    <a:pt x="72" y="12"/>
                    <a:pt x="72" y="16"/>
                  </a:cubicBezTo>
                  <a:cubicBezTo>
                    <a:pt x="72" y="48"/>
                    <a:pt x="72" y="48"/>
                    <a:pt x="72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8"/>
                    <a:pt x="71" y="0"/>
                    <a:pt x="80" y="0"/>
                  </a:cubicBezTo>
                  <a:cubicBezTo>
                    <a:pt x="89" y="0"/>
                    <a:pt x="96" y="8"/>
                    <a:pt x="96" y="16"/>
                  </a:cubicBezTo>
                  <a:cubicBezTo>
                    <a:pt x="96" y="80"/>
                    <a:pt x="96" y="80"/>
                    <a:pt x="96" y="80"/>
                  </a:cubicBezTo>
                  <a:cubicBezTo>
                    <a:pt x="96" y="81"/>
                    <a:pt x="96" y="90"/>
                    <a:pt x="87" y="99"/>
                  </a:cubicBezTo>
                  <a:cubicBezTo>
                    <a:pt x="59" y="127"/>
                    <a:pt x="59" y="127"/>
                    <a:pt x="59" y="127"/>
                  </a:cubicBezTo>
                  <a:cubicBezTo>
                    <a:pt x="52" y="134"/>
                    <a:pt x="52" y="140"/>
                    <a:pt x="52" y="140"/>
                  </a:cubicBezTo>
                  <a:lnTo>
                    <a:pt x="52" y="152"/>
                  </a:lnTo>
                  <a:close/>
                </a:path>
              </a:pathLst>
            </a:cu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8448675" y="4849813"/>
              <a:ext cx="131763" cy="61913"/>
            </a:xfrm>
            <a:custGeom>
              <a:avLst/>
              <a:gdLst/>
              <a:ahLst/>
              <a:cxnLst/>
              <a:rect l="l" t="t" r="r" b="b"/>
              <a:pathLst>
                <a:path w="68" h="32" extrusionOk="0">
                  <a:moveTo>
                    <a:pt x="68" y="32"/>
                  </a:moveTo>
                  <a:cubicBezTo>
                    <a:pt x="60" y="32"/>
                    <a:pt x="60" y="32"/>
                    <a:pt x="60" y="32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4" y="0"/>
                    <a:pt x="68" y="4"/>
                    <a:pt x="68" y="8"/>
                  </a:cubicBezTo>
                  <a:lnTo>
                    <a:pt x="68" y="32"/>
                  </a:lnTo>
                  <a:close/>
                </a:path>
              </a:pathLst>
            </a:cu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8224838" y="4849813"/>
              <a:ext cx="131763" cy="61913"/>
            </a:xfrm>
            <a:custGeom>
              <a:avLst/>
              <a:gdLst/>
              <a:ahLst/>
              <a:cxnLst/>
              <a:rect l="l" t="t" r="r" b="b"/>
              <a:pathLst>
                <a:path w="68" h="32" extrusionOk="0">
                  <a:moveTo>
                    <a:pt x="68" y="32"/>
                  </a:moveTo>
                  <a:cubicBezTo>
                    <a:pt x="60" y="32"/>
                    <a:pt x="60" y="32"/>
                    <a:pt x="60" y="32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4" y="0"/>
                    <a:pt x="68" y="4"/>
                    <a:pt x="68" y="8"/>
                  </a:cubicBezTo>
                  <a:lnTo>
                    <a:pt x="68" y="32"/>
                  </a:lnTo>
                  <a:close/>
                </a:path>
              </a:pathLst>
            </a:cu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8" name="Google Shape;668;p11"/>
          <p:cNvGrpSpPr/>
          <p:nvPr/>
        </p:nvGrpSpPr>
        <p:grpSpPr>
          <a:xfrm>
            <a:off x="8775200" y="4023757"/>
            <a:ext cx="393231" cy="432000"/>
            <a:chOff x="3552826" y="2770189"/>
            <a:chExt cx="450850" cy="495300"/>
          </a:xfrm>
        </p:grpSpPr>
        <p:sp>
          <p:nvSpPr>
            <p:cNvPr id="669" name="Google Shape;669;p11"/>
            <p:cNvSpPr/>
            <p:nvPr/>
          </p:nvSpPr>
          <p:spPr>
            <a:xfrm>
              <a:off x="3740151" y="3071814"/>
              <a:ext cx="76200" cy="193675"/>
            </a:xfrm>
            <a:custGeom>
              <a:avLst/>
              <a:gdLst/>
              <a:ahLst/>
              <a:cxnLst/>
              <a:rect l="l" t="t" r="r" b="b"/>
              <a:pathLst>
                <a:path w="40" h="100" extrusionOk="0">
                  <a:moveTo>
                    <a:pt x="20" y="100"/>
                  </a:moveTo>
                  <a:cubicBezTo>
                    <a:pt x="9" y="100"/>
                    <a:pt x="0" y="91"/>
                    <a:pt x="0" y="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8" y="86"/>
                    <a:pt x="13" y="92"/>
                    <a:pt x="20" y="92"/>
                  </a:cubicBezTo>
                  <a:cubicBezTo>
                    <a:pt x="27" y="92"/>
                    <a:pt x="32" y="86"/>
                    <a:pt x="32" y="8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40" y="91"/>
                    <a:pt x="31" y="100"/>
                    <a:pt x="20" y="100"/>
                  </a:cubicBezTo>
                  <a:close/>
                </a:path>
              </a:pathLst>
            </a:cu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3700463" y="3033714"/>
              <a:ext cx="155575" cy="46038"/>
            </a:xfrm>
            <a:custGeom>
              <a:avLst/>
              <a:gdLst/>
              <a:ahLst/>
              <a:cxnLst/>
              <a:rect l="l" t="t" r="r" b="b"/>
              <a:pathLst>
                <a:path w="80" h="24" extrusionOk="0">
                  <a:moveTo>
                    <a:pt x="68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5" y="0"/>
                    <a:pt x="80" y="5"/>
                    <a:pt x="80" y="12"/>
                  </a:cubicBezTo>
                  <a:cubicBezTo>
                    <a:pt x="80" y="18"/>
                    <a:pt x="75" y="24"/>
                    <a:pt x="68" y="24"/>
                  </a:cubicBezTo>
                  <a:close/>
                  <a:moveTo>
                    <a:pt x="12" y="8"/>
                  </a:moveTo>
                  <a:cubicBezTo>
                    <a:pt x="10" y="8"/>
                    <a:pt x="8" y="9"/>
                    <a:pt x="8" y="12"/>
                  </a:cubicBezTo>
                  <a:cubicBezTo>
                    <a:pt x="8" y="14"/>
                    <a:pt x="10" y="16"/>
                    <a:pt x="12" y="16"/>
                  </a:cubicBezTo>
                  <a:cubicBezTo>
                    <a:pt x="68" y="16"/>
                    <a:pt x="68" y="16"/>
                    <a:pt x="68" y="16"/>
                  </a:cubicBezTo>
                  <a:cubicBezTo>
                    <a:pt x="70" y="16"/>
                    <a:pt x="72" y="14"/>
                    <a:pt x="72" y="12"/>
                  </a:cubicBezTo>
                  <a:cubicBezTo>
                    <a:pt x="72" y="9"/>
                    <a:pt x="70" y="8"/>
                    <a:pt x="68" y="8"/>
                  </a:cubicBezTo>
                  <a:lnTo>
                    <a:pt x="12" y="8"/>
                  </a:lnTo>
                  <a:close/>
                </a:path>
              </a:pathLst>
            </a:cu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3770313" y="3141664"/>
              <a:ext cx="15875" cy="15875"/>
            </a:xfrm>
            <a:prstGeom prst="rect">
              <a:avLst/>
            </a:pr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3770313" y="3173414"/>
              <a:ext cx="15875" cy="15875"/>
            </a:xfrm>
            <a:prstGeom prst="rect">
              <a:avLst/>
            </a:pr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3770313" y="3203576"/>
              <a:ext cx="15875" cy="15875"/>
            </a:xfrm>
            <a:prstGeom prst="rect">
              <a:avLst/>
            </a:pr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3638551" y="2770189"/>
              <a:ext cx="279400" cy="279400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72" y="144"/>
                  </a:moveTo>
                  <a:cubicBezTo>
                    <a:pt x="32" y="144"/>
                    <a:pt x="0" y="111"/>
                    <a:pt x="0" y="72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112" y="0"/>
                    <a:pt x="144" y="32"/>
                    <a:pt x="144" y="72"/>
                  </a:cubicBezTo>
                  <a:cubicBezTo>
                    <a:pt x="144" y="111"/>
                    <a:pt x="112" y="144"/>
                    <a:pt x="72" y="144"/>
                  </a:cubicBezTo>
                  <a:close/>
                  <a:moveTo>
                    <a:pt x="72" y="8"/>
                  </a:moveTo>
                  <a:cubicBezTo>
                    <a:pt x="37" y="8"/>
                    <a:pt x="8" y="36"/>
                    <a:pt x="8" y="72"/>
                  </a:cubicBezTo>
                  <a:cubicBezTo>
                    <a:pt x="8" y="107"/>
                    <a:pt x="37" y="136"/>
                    <a:pt x="72" y="136"/>
                  </a:cubicBezTo>
                  <a:cubicBezTo>
                    <a:pt x="107" y="136"/>
                    <a:pt x="136" y="107"/>
                    <a:pt x="136" y="72"/>
                  </a:cubicBezTo>
                  <a:cubicBezTo>
                    <a:pt x="136" y="36"/>
                    <a:pt x="107" y="8"/>
                    <a:pt x="72" y="8"/>
                  </a:cubicBezTo>
                  <a:close/>
                </a:path>
              </a:pathLst>
            </a:cu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3678238" y="2808289"/>
              <a:ext cx="200025" cy="201613"/>
            </a:xfrm>
            <a:custGeom>
              <a:avLst/>
              <a:gdLst/>
              <a:ahLst/>
              <a:cxnLst/>
              <a:rect l="l" t="t" r="r" b="b"/>
              <a:pathLst>
                <a:path w="104" h="104" extrusionOk="0">
                  <a:moveTo>
                    <a:pt x="52" y="104"/>
                  </a:moveTo>
                  <a:cubicBezTo>
                    <a:pt x="23" y="104"/>
                    <a:pt x="0" y="80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81" y="0"/>
                    <a:pt x="104" y="23"/>
                    <a:pt x="104" y="52"/>
                  </a:cubicBezTo>
                  <a:cubicBezTo>
                    <a:pt x="104" y="80"/>
                    <a:pt x="81" y="104"/>
                    <a:pt x="52" y="104"/>
                  </a:cubicBezTo>
                  <a:close/>
                  <a:moveTo>
                    <a:pt x="52" y="8"/>
                  </a:moveTo>
                  <a:cubicBezTo>
                    <a:pt x="28" y="8"/>
                    <a:pt x="8" y="27"/>
                    <a:pt x="8" y="52"/>
                  </a:cubicBezTo>
                  <a:cubicBezTo>
                    <a:pt x="8" y="76"/>
                    <a:pt x="28" y="96"/>
                    <a:pt x="52" y="96"/>
                  </a:cubicBezTo>
                  <a:cubicBezTo>
                    <a:pt x="76" y="96"/>
                    <a:pt x="96" y="76"/>
                    <a:pt x="96" y="52"/>
                  </a:cubicBezTo>
                  <a:cubicBezTo>
                    <a:pt x="96" y="27"/>
                    <a:pt x="76" y="8"/>
                    <a:pt x="52" y="8"/>
                  </a:cubicBezTo>
                  <a:close/>
                </a:path>
              </a:pathLst>
            </a:cu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3770313" y="2886076"/>
              <a:ext cx="15875" cy="69850"/>
            </a:xfrm>
            <a:prstGeom prst="rect">
              <a:avLst/>
            </a:pr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3754438" y="2947989"/>
              <a:ext cx="47625" cy="15875"/>
            </a:xfrm>
            <a:prstGeom prst="rect">
              <a:avLst/>
            </a:pr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3754438" y="2878139"/>
              <a:ext cx="47625" cy="15875"/>
            </a:xfrm>
            <a:prstGeom prst="rect">
              <a:avLst/>
            </a:pr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3770313" y="2846389"/>
              <a:ext cx="15875" cy="15875"/>
            </a:xfrm>
            <a:prstGeom prst="rect">
              <a:avLst/>
            </a:pr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1"/>
            <p:cNvSpPr/>
            <p:nvPr/>
          </p:nvSpPr>
          <p:spPr>
            <a:xfrm>
              <a:off x="3832226" y="3078164"/>
              <a:ext cx="171450" cy="111125"/>
            </a:xfrm>
            <a:custGeom>
              <a:avLst/>
              <a:gdLst/>
              <a:ahLst/>
              <a:cxnLst/>
              <a:rect l="l" t="t" r="r" b="b"/>
              <a:pathLst>
                <a:path w="88" h="57" extrusionOk="0">
                  <a:moveTo>
                    <a:pt x="60" y="57"/>
                  </a:moveTo>
                  <a:cubicBezTo>
                    <a:pt x="59" y="57"/>
                    <a:pt x="59" y="57"/>
                    <a:pt x="58" y="56"/>
                  </a:cubicBezTo>
                  <a:cubicBezTo>
                    <a:pt x="57" y="56"/>
                    <a:pt x="56" y="54"/>
                    <a:pt x="56" y="53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62" y="41"/>
                    <a:pt x="63" y="42"/>
                    <a:pt x="64" y="43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3" y="16"/>
                    <a:pt x="62" y="17"/>
                    <a:pt x="6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3"/>
                    <a:pt x="57" y="2"/>
                    <a:pt x="58" y="1"/>
                  </a:cubicBezTo>
                  <a:cubicBezTo>
                    <a:pt x="60" y="0"/>
                    <a:pt x="62" y="1"/>
                    <a:pt x="63" y="2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8" y="27"/>
                    <a:pt x="88" y="30"/>
                    <a:pt x="87" y="32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2" y="56"/>
                    <a:pt x="61" y="57"/>
                    <a:pt x="60" y="57"/>
                  </a:cubicBezTo>
                  <a:close/>
                </a:path>
              </a:pathLst>
            </a:cu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3552826" y="3108326"/>
              <a:ext cx="171450" cy="111125"/>
            </a:xfrm>
            <a:custGeom>
              <a:avLst/>
              <a:gdLst/>
              <a:ahLst/>
              <a:cxnLst/>
              <a:rect l="l" t="t" r="r" b="b"/>
              <a:pathLst>
                <a:path w="88" h="57" extrusionOk="0">
                  <a:moveTo>
                    <a:pt x="28" y="57"/>
                  </a:moveTo>
                  <a:cubicBezTo>
                    <a:pt x="27" y="57"/>
                    <a:pt x="26" y="56"/>
                    <a:pt x="25" y="56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0"/>
                    <a:pt x="0" y="27"/>
                    <a:pt x="1" y="26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6" y="1"/>
                    <a:pt x="28" y="0"/>
                    <a:pt x="30" y="1"/>
                  </a:cubicBezTo>
                  <a:cubicBezTo>
                    <a:pt x="31" y="2"/>
                    <a:pt x="32" y="3"/>
                    <a:pt x="32" y="5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6" y="17"/>
                    <a:pt x="25" y="16"/>
                    <a:pt x="24" y="14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5" y="42"/>
                    <a:pt x="26" y="41"/>
                    <a:pt x="28" y="41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2" y="54"/>
                    <a:pt x="31" y="56"/>
                    <a:pt x="30" y="56"/>
                  </a:cubicBezTo>
                  <a:cubicBezTo>
                    <a:pt x="29" y="57"/>
                    <a:pt x="29" y="57"/>
                    <a:pt x="28" y="57"/>
                  </a:cubicBezTo>
                  <a:close/>
                </a:path>
              </a:pathLst>
            </a:custGeom>
            <a:solidFill>
              <a:srgbClr val="1B633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82" name="Google Shape;682;p11"/>
          <p:cNvCxnSpPr/>
          <p:nvPr/>
        </p:nvCxnSpPr>
        <p:spPr>
          <a:xfrm>
            <a:off x="724943" y="2540000"/>
            <a:ext cx="3906" cy="3465384"/>
          </a:xfrm>
          <a:prstGeom prst="straightConnector1">
            <a:avLst/>
          </a:prstGeom>
          <a:noFill/>
          <a:ln w="12700" cap="flat" cmpd="sng">
            <a:solidFill>
              <a:srgbClr val="1B6331"/>
            </a:solidFill>
            <a:prstDash val="solid"/>
            <a:miter lim="800000"/>
            <a:headEnd type="none" w="sm" len="sm"/>
            <a:tailEnd type="oval" w="med" len="med"/>
          </a:ln>
        </p:spPr>
      </p:cxnSp>
      <p:cxnSp>
        <p:nvCxnSpPr>
          <p:cNvPr id="683" name="Google Shape;683;p11"/>
          <p:cNvCxnSpPr/>
          <p:nvPr/>
        </p:nvCxnSpPr>
        <p:spPr>
          <a:xfrm>
            <a:off x="4657522" y="2568732"/>
            <a:ext cx="0" cy="2399204"/>
          </a:xfrm>
          <a:prstGeom prst="straightConnector1">
            <a:avLst/>
          </a:prstGeom>
          <a:noFill/>
          <a:ln w="12700" cap="flat" cmpd="sng">
            <a:solidFill>
              <a:srgbClr val="1B6331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684" name="Google Shape;684;p11"/>
          <p:cNvSpPr/>
          <p:nvPr/>
        </p:nvSpPr>
        <p:spPr>
          <a:xfrm>
            <a:off x="8949444" y="2583860"/>
            <a:ext cx="2803744" cy="973124"/>
          </a:xfrm>
          <a:prstGeom prst="round2DiagRect">
            <a:avLst>
              <a:gd name="adj1" fmla="val 0"/>
              <a:gd name="adj2" fmla="val 202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▪"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Кредитование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Char char="▪"/>
            </a:pPr>
            <a: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РКО</a:t>
            </a:r>
            <a:br>
              <a:rPr lang="ru-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11"/>
          <p:cNvSpPr/>
          <p:nvPr/>
        </p:nvSpPr>
        <p:spPr>
          <a:xfrm>
            <a:off x="9113657" y="2076683"/>
            <a:ext cx="2065251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ФИНАНСОВЫЕ СЕРВИСЫ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6" name="Google Shape;686;p11"/>
          <p:cNvGrpSpPr/>
          <p:nvPr/>
        </p:nvGrpSpPr>
        <p:grpSpPr>
          <a:xfrm>
            <a:off x="8675302" y="2076683"/>
            <a:ext cx="373593" cy="432000"/>
            <a:chOff x="8189913" y="4414838"/>
            <a:chExt cx="433387" cy="496888"/>
          </a:xfrm>
        </p:grpSpPr>
        <p:sp>
          <p:nvSpPr>
            <p:cNvPr id="687" name="Google Shape;687;p11"/>
            <p:cNvSpPr/>
            <p:nvPr/>
          </p:nvSpPr>
          <p:spPr>
            <a:xfrm>
              <a:off x="8297863" y="4600576"/>
              <a:ext cx="15875" cy="15875"/>
            </a:xfrm>
            <a:prstGeom prst="rect">
              <a:avLst/>
            </a:prstGeom>
            <a:solidFill>
              <a:srgbClr val="507E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8266113" y="4600576"/>
              <a:ext cx="15875" cy="15875"/>
            </a:xfrm>
            <a:prstGeom prst="rect">
              <a:avLst/>
            </a:prstGeom>
            <a:solidFill>
              <a:srgbClr val="507E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1"/>
            <p:cNvSpPr/>
            <p:nvPr/>
          </p:nvSpPr>
          <p:spPr>
            <a:xfrm>
              <a:off x="8189913" y="4476751"/>
              <a:ext cx="153988" cy="171450"/>
            </a:xfrm>
            <a:custGeom>
              <a:avLst/>
              <a:gdLst/>
              <a:ahLst/>
              <a:cxnLst/>
              <a:rect l="l" t="t" r="r" b="b"/>
              <a:pathLst>
                <a:path w="80" h="88" extrusionOk="0">
                  <a:moveTo>
                    <a:pt x="72" y="88"/>
                  </a:moveTo>
                  <a:cubicBezTo>
                    <a:pt x="16" y="88"/>
                    <a:pt x="16" y="88"/>
                    <a:pt x="16" y="88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2" y="8"/>
                    <a:pt x="72" y="8"/>
                    <a:pt x="7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6" y="0"/>
                    <a:pt x="80" y="3"/>
                    <a:pt x="80" y="8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80" y="84"/>
                    <a:pt x="76" y="88"/>
                    <a:pt x="72" y="88"/>
                  </a:cubicBezTo>
                  <a:close/>
                </a:path>
              </a:pathLst>
            </a:custGeom>
            <a:solidFill>
              <a:srgbClr val="507E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8437563" y="4476751"/>
              <a:ext cx="123825" cy="53975"/>
            </a:xfrm>
            <a:custGeom>
              <a:avLst/>
              <a:gdLst/>
              <a:ahLst/>
              <a:cxnLst/>
              <a:rect l="l" t="t" r="r" b="b"/>
              <a:pathLst>
                <a:path w="64" h="28" extrusionOk="0">
                  <a:moveTo>
                    <a:pt x="52" y="28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4" y="20"/>
                    <a:pt x="56" y="18"/>
                    <a:pt x="56" y="16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4" y="8"/>
                    <a:pt x="5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8" y="0"/>
                    <a:pt x="64" y="5"/>
                    <a:pt x="64" y="12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58" y="28"/>
                    <a:pt x="52" y="28"/>
                  </a:cubicBezTo>
                  <a:close/>
                </a:path>
              </a:pathLst>
            </a:custGeom>
            <a:solidFill>
              <a:srgbClr val="507E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8523288" y="4514851"/>
              <a:ext cx="46038" cy="55563"/>
            </a:xfrm>
            <a:custGeom>
              <a:avLst/>
              <a:gdLst/>
              <a:ahLst/>
              <a:cxnLst/>
              <a:rect l="l" t="t" r="r" b="b"/>
              <a:pathLst>
                <a:path w="24" h="28" extrusionOk="0">
                  <a:moveTo>
                    <a:pt x="12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4" y="20"/>
                    <a:pt x="16" y="18"/>
                    <a:pt x="16" y="16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0"/>
                    <a:pt x="14" y="8"/>
                    <a:pt x="1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22"/>
                    <a:pt x="18" y="28"/>
                    <a:pt x="12" y="28"/>
                  </a:cubicBezTo>
                  <a:close/>
                </a:path>
              </a:pathLst>
            </a:custGeom>
            <a:solidFill>
              <a:srgbClr val="507E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8515350" y="4554538"/>
              <a:ext cx="46038" cy="53975"/>
            </a:xfrm>
            <a:custGeom>
              <a:avLst/>
              <a:gdLst/>
              <a:ahLst/>
              <a:cxnLst/>
              <a:rect l="l" t="t" r="r" b="b"/>
              <a:pathLst>
                <a:path w="24" h="28" extrusionOk="0">
                  <a:moveTo>
                    <a:pt x="12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4" y="20"/>
                    <a:pt x="16" y="18"/>
                    <a:pt x="16" y="16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0"/>
                    <a:pt x="14" y="8"/>
                    <a:pt x="12" y="8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22"/>
                    <a:pt x="18" y="28"/>
                    <a:pt x="12" y="28"/>
                  </a:cubicBezTo>
                  <a:close/>
                </a:path>
              </a:pathLst>
            </a:custGeom>
            <a:solidFill>
              <a:srgbClr val="507E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8335963" y="4592638"/>
              <a:ext cx="217488" cy="55563"/>
            </a:xfrm>
            <a:custGeom>
              <a:avLst/>
              <a:gdLst/>
              <a:ahLst/>
              <a:cxnLst/>
              <a:rect l="l" t="t" r="r" b="b"/>
              <a:pathLst>
                <a:path w="112" h="28" extrusionOk="0">
                  <a:moveTo>
                    <a:pt x="100" y="28"/>
                  </a:moveTo>
                  <a:cubicBezTo>
                    <a:pt x="52" y="28"/>
                    <a:pt x="52" y="28"/>
                    <a:pt x="52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2"/>
                    <a:pt x="20" y="12"/>
                    <a:pt x="21" y="12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02" y="20"/>
                    <a:pt x="104" y="18"/>
                    <a:pt x="104" y="16"/>
                  </a:cubicBezTo>
                  <a:cubicBezTo>
                    <a:pt x="104" y="12"/>
                    <a:pt x="104" y="12"/>
                    <a:pt x="104" y="12"/>
                  </a:cubicBezTo>
                  <a:cubicBezTo>
                    <a:pt x="104" y="10"/>
                    <a:pt x="102" y="8"/>
                    <a:pt x="100" y="8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6" y="0"/>
                    <a:pt x="112" y="5"/>
                    <a:pt x="112" y="12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2" y="22"/>
                    <a:pt x="106" y="28"/>
                    <a:pt x="100" y="28"/>
                  </a:cubicBezTo>
                  <a:close/>
                </a:path>
              </a:pathLst>
            </a:custGeom>
            <a:solidFill>
              <a:srgbClr val="507E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8335963" y="4438651"/>
              <a:ext cx="111125" cy="69850"/>
            </a:xfrm>
            <a:custGeom>
              <a:avLst/>
              <a:gdLst/>
              <a:ahLst/>
              <a:cxnLst/>
              <a:rect l="l" t="t" r="r" b="b"/>
              <a:pathLst>
                <a:path w="57" h="36" extrusionOk="0">
                  <a:moveTo>
                    <a:pt x="12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4" y="4"/>
                    <a:pt x="34" y="4"/>
                    <a:pt x="35" y="4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4" y="35"/>
                    <a:pt x="13" y="36"/>
                    <a:pt x="12" y="36"/>
                  </a:cubicBezTo>
                  <a:close/>
                </a:path>
              </a:pathLst>
            </a:custGeom>
            <a:solidFill>
              <a:srgbClr val="507E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8437563" y="4414838"/>
              <a:ext cx="92075" cy="77788"/>
            </a:xfrm>
            <a:custGeom>
              <a:avLst/>
              <a:gdLst/>
              <a:ahLst/>
              <a:cxnLst/>
              <a:rect l="l" t="t" r="r" b="b"/>
              <a:pathLst>
                <a:path w="48" h="40" extrusionOk="0">
                  <a:moveTo>
                    <a:pt x="36" y="40"/>
                  </a:moveTo>
                  <a:cubicBezTo>
                    <a:pt x="12" y="40"/>
                    <a:pt x="12" y="40"/>
                    <a:pt x="12" y="40"/>
                  </a:cubicBezTo>
                  <a:cubicBezTo>
                    <a:pt x="10" y="40"/>
                    <a:pt x="8" y="39"/>
                    <a:pt x="8" y="3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5" y="0"/>
                    <a:pt x="46" y="0"/>
                    <a:pt x="47" y="1"/>
                  </a:cubicBezTo>
                  <a:cubicBezTo>
                    <a:pt x="48" y="2"/>
                    <a:pt x="48" y="4"/>
                    <a:pt x="48" y="5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8" y="40"/>
                    <a:pt x="36" y="40"/>
                  </a:cubicBezTo>
                  <a:close/>
                  <a:moveTo>
                    <a:pt x="15" y="32"/>
                  </a:moveTo>
                  <a:cubicBezTo>
                    <a:pt x="33" y="32"/>
                    <a:pt x="33" y="32"/>
                    <a:pt x="33" y="32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15" y="32"/>
                  </a:lnTo>
                  <a:close/>
                </a:path>
              </a:pathLst>
            </a:custGeom>
            <a:solidFill>
              <a:srgbClr val="507E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8328025" y="4633913"/>
              <a:ext cx="295275" cy="277813"/>
            </a:xfrm>
            <a:custGeom>
              <a:avLst/>
              <a:gdLst/>
              <a:ahLst/>
              <a:cxnLst/>
              <a:rect l="l" t="t" r="r" b="b"/>
              <a:pathLst>
                <a:path w="152" h="143" extrusionOk="0">
                  <a:moveTo>
                    <a:pt x="76" y="143"/>
                  </a:moveTo>
                  <a:cubicBezTo>
                    <a:pt x="30" y="143"/>
                    <a:pt x="0" y="118"/>
                    <a:pt x="0" y="79"/>
                  </a:cubicBezTo>
                  <a:cubicBezTo>
                    <a:pt x="0" y="55"/>
                    <a:pt x="16" y="36"/>
                    <a:pt x="30" y="20"/>
                  </a:cubicBezTo>
                  <a:cubicBezTo>
                    <a:pt x="35" y="13"/>
                    <a:pt x="41" y="6"/>
                    <a:pt x="44" y="0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47" y="11"/>
                    <a:pt x="42" y="18"/>
                    <a:pt x="36" y="25"/>
                  </a:cubicBezTo>
                  <a:cubicBezTo>
                    <a:pt x="23" y="40"/>
                    <a:pt x="8" y="58"/>
                    <a:pt x="8" y="79"/>
                  </a:cubicBezTo>
                  <a:cubicBezTo>
                    <a:pt x="8" y="120"/>
                    <a:pt x="44" y="135"/>
                    <a:pt x="76" y="135"/>
                  </a:cubicBezTo>
                  <a:cubicBezTo>
                    <a:pt x="107" y="135"/>
                    <a:pt x="144" y="120"/>
                    <a:pt x="144" y="79"/>
                  </a:cubicBezTo>
                  <a:cubicBezTo>
                    <a:pt x="144" y="58"/>
                    <a:pt x="129" y="40"/>
                    <a:pt x="116" y="25"/>
                  </a:cubicBezTo>
                  <a:cubicBezTo>
                    <a:pt x="110" y="18"/>
                    <a:pt x="104" y="11"/>
                    <a:pt x="100" y="4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11" y="6"/>
                    <a:pt x="116" y="13"/>
                    <a:pt x="122" y="20"/>
                  </a:cubicBezTo>
                  <a:cubicBezTo>
                    <a:pt x="136" y="36"/>
                    <a:pt x="152" y="55"/>
                    <a:pt x="152" y="79"/>
                  </a:cubicBezTo>
                  <a:cubicBezTo>
                    <a:pt x="152" y="118"/>
                    <a:pt x="122" y="143"/>
                    <a:pt x="76" y="143"/>
                  </a:cubicBezTo>
                  <a:close/>
                </a:path>
              </a:pathLst>
            </a:custGeom>
            <a:solidFill>
              <a:srgbClr val="507E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11"/>
            <p:cNvSpPr/>
            <p:nvPr/>
          </p:nvSpPr>
          <p:spPr>
            <a:xfrm>
              <a:off x="8445500" y="4718051"/>
              <a:ext cx="61913" cy="107950"/>
            </a:xfrm>
            <a:custGeom>
              <a:avLst/>
              <a:gdLst/>
              <a:ahLst/>
              <a:cxnLst/>
              <a:rect l="l" t="t" r="r" b="b"/>
              <a:pathLst>
                <a:path w="32" h="56" extrusionOk="0">
                  <a:moveTo>
                    <a:pt x="16" y="56"/>
                  </a:moveTo>
                  <a:cubicBezTo>
                    <a:pt x="7" y="56"/>
                    <a:pt x="0" y="49"/>
                    <a:pt x="0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4"/>
                    <a:pt x="11" y="48"/>
                    <a:pt x="16" y="48"/>
                  </a:cubicBezTo>
                  <a:cubicBezTo>
                    <a:pt x="20" y="48"/>
                    <a:pt x="24" y="44"/>
                    <a:pt x="24" y="40"/>
                  </a:cubicBezTo>
                  <a:cubicBezTo>
                    <a:pt x="24" y="37"/>
                    <a:pt x="18" y="33"/>
                    <a:pt x="14" y="31"/>
                  </a:cubicBezTo>
                  <a:cubicBezTo>
                    <a:pt x="12" y="30"/>
                    <a:pt x="0" y="25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1"/>
                    <a:pt x="20" y="8"/>
                    <a:pt x="16" y="8"/>
                  </a:cubicBezTo>
                  <a:cubicBezTo>
                    <a:pt x="11" y="8"/>
                    <a:pt x="8" y="11"/>
                    <a:pt x="8" y="16"/>
                  </a:cubicBezTo>
                  <a:cubicBezTo>
                    <a:pt x="8" y="18"/>
                    <a:pt x="13" y="22"/>
                    <a:pt x="17" y="24"/>
                  </a:cubicBezTo>
                  <a:cubicBezTo>
                    <a:pt x="20" y="25"/>
                    <a:pt x="32" y="31"/>
                    <a:pt x="32" y="40"/>
                  </a:cubicBezTo>
                  <a:cubicBezTo>
                    <a:pt x="32" y="49"/>
                    <a:pt x="25" y="56"/>
                    <a:pt x="16" y="56"/>
                  </a:cubicBezTo>
                  <a:close/>
                </a:path>
              </a:pathLst>
            </a:custGeom>
            <a:solidFill>
              <a:srgbClr val="507E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8467725" y="4702176"/>
              <a:ext cx="15875" cy="22225"/>
            </a:xfrm>
            <a:prstGeom prst="rect">
              <a:avLst/>
            </a:prstGeom>
            <a:solidFill>
              <a:srgbClr val="507E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8467725" y="4818063"/>
              <a:ext cx="15875" cy="23813"/>
            </a:xfrm>
            <a:prstGeom prst="rect">
              <a:avLst/>
            </a:prstGeom>
            <a:solidFill>
              <a:srgbClr val="507E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8523288" y="4764088"/>
              <a:ext cx="14288" cy="15875"/>
            </a:xfrm>
            <a:prstGeom prst="rect">
              <a:avLst/>
            </a:prstGeom>
            <a:solidFill>
              <a:srgbClr val="507E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11"/>
            <p:cNvSpPr/>
            <p:nvPr/>
          </p:nvSpPr>
          <p:spPr>
            <a:xfrm>
              <a:off x="8413750" y="4764088"/>
              <a:ext cx="15875" cy="15875"/>
            </a:xfrm>
            <a:prstGeom prst="rect">
              <a:avLst/>
            </a:prstGeom>
            <a:solidFill>
              <a:srgbClr val="507E3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2" name="Google Shape;702;p11"/>
          <p:cNvSpPr/>
          <p:nvPr/>
        </p:nvSpPr>
        <p:spPr>
          <a:xfrm>
            <a:off x="1003494" y="2536384"/>
            <a:ext cx="3223211" cy="3567854"/>
          </a:xfrm>
          <a:prstGeom prst="round2DiagRect">
            <a:avLst>
              <a:gd name="adj1" fmla="val 0"/>
              <a:gd name="adj2" fmla="val 9919"/>
            </a:avLst>
          </a:prstGeom>
          <a:noFill/>
          <a:ln w="190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11"/>
          <p:cNvSpPr/>
          <p:nvPr/>
        </p:nvSpPr>
        <p:spPr>
          <a:xfrm>
            <a:off x="4889444" y="2568732"/>
            <a:ext cx="3004460" cy="2399204"/>
          </a:xfrm>
          <a:prstGeom prst="round2DiagRect">
            <a:avLst>
              <a:gd name="adj1" fmla="val 0"/>
              <a:gd name="adj2" fmla="val 18185"/>
            </a:avLst>
          </a:prstGeom>
          <a:noFill/>
          <a:ln w="19050" cap="flat" cmpd="sng">
            <a:solidFill>
              <a:srgbClr val="1B63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11"/>
          <p:cNvSpPr/>
          <p:nvPr/>
        </p:nvSpPr>
        <p:spPr>
          <a:xfrm>
            <a:off x="9050800" y="2680652"/>
            <a:ext cx="2416257" cy="825729"/>
          </a:xfrm>
          <a:prstGeom prst="round2DiagRect">
            <a:avLst>
              <a:gd name="adj1" fmla="val 0"/>
              <a:gd name="adj2" fmla="val 18185"/>
            </a:avLst>
          </a:prstGeom>
          <a:noFill/>
          <a:ln w="19050" cap="flat" cmpd="sng">
            <a:solidFill>
              <a:srgbClr val="507E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5" name="Google Shape;705;p11" descr="Вырезка экран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7736" y="311444"/>
            <a:ext cx="2824264" cy="6096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6" name="Google Shape;706;p11"/>
          <p:cNvCxnSpPr/>
          <p:nvPr/>
        </p:nvCxnSpPr>
        <p:spPr>
          <a:xfrm>
            <a:off x="8825119" y="2680652"/>
            <a:ext cx="6842" cy="1053884"/>
          </a:xfrm>
          <a:prstGeom prst="straightConnector1">
            <a:avLst/>
          </a:prstGeom>
          <a:noFill/>
          <a:ln w="12700" cap="flat" cmpd="sng">
            <a:solidFill>
              <a:srgbClr val="1B6331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707" name="Google Shape;707;p11"/>
          <p:cNvSpPr/>
          <p:nvPr/>
        </p:nvSpPr>
        <p:spPr>
          <a:xfrm>
            <a:off x="9093661" y="4693833"/>
            <a:ext cx="2416257" cy="525901"/>
          </a:xfrm>
          <a:prstGeom prst="round2DiagRect">
            <a:avLst>
              <a:gd name="adj1" fmla="val 0"/>
              <a:gd name="adj2" fmla="val 18185"/>
            </a:avLst>
          </a:prstGeom>
          <a:noFill/>
          <a:ln w="19050" cap="flat" cmpd="sng">
            <a:solidFill>
              <a:srgbClr val="507E3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08" name="Google Shape;708;p11"/>
          <p:cNvCxnSpPr/>
          <p:nvPr/>
        </p:nvCxnSpPr>
        <p:spPr>
          <a:xfrm>
            <a:off x="8873654" y="4693833"/>
            <a:ext cx="0" cy="568831"/>
          </a:xfrm>
          <a:prstGeom prst="straightConnector1">
            <a:avLst/>
          </a:prstGeom>
          <a:noFill/>
          <a:ln w="12700" cap="flat" cmpd="sng">
            <a:solidFill>
              <a:srgbClr val="1B6331"/>
            </a:solidFill>
            <a:prstDash val="solid"/>
            <a:miter lim="800000"/>
            <a:headEnd type="none" w="sm" len="sm"/>
            <a:tailEnd type="oval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" descr="Изображение выглядит как объект, внешний, трава, сено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20224" b="23654"/>
          <a:stretch/>
        </p:blipFill>
        <p:spPr>
          <a:xfrm>
            <a:off x="0" y="2318145"/>
            <a:ext cx="12192000" cy="456756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/>
          <p:nvPr/>
        </p:nvSpPr>
        <p:spPr>
          <a:xfrm>
            <a:off x="0" y="1511589"/>
            <a:ext cx="12192000" cy="3306398"/>
          </a:xfrm>
          <a:prstGeom prst="rect">
            <a:avLst/>
          </a:prstGeom>
          <a:gradFill>
            <a:gsLst>
              <a:gs pos="0">
                <a:schemeClr val="lt1"/>
              </a:gs>
              <a:gs pos="66000">
                <a:schemeClr val="lt1"/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0" y="6823855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 txBox="1"/>
          <p:nvPr/>
        </p:nvSpPr>
        <p:spPr>
          <a:xfrm>
            <a:off x="897955" y="1477774"/>
            <a:ext cx="8420217" cy="333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Мир меняется прямо сейчас. Бизнес переходит в онлайн, не оставляя шанса на успех тем, кто привык работать «по-старинке». Собственный онлайн магазин и канал продаж в интернете – неотъемлемая составляющая современного </a:t>
            </a:r>
            <a:b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бизнеса в любой отрасли. </a:t>
            </a:r>
            <a:b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Мы знаем, что для бизнеса переход в онлайн - непростой процесс. Наш проект поможет производителям и поставщикам в отрасли АПК, производителям фермерской продукции осуществить легкий переход к интернет-бизнесу.  </a:t>
            </a:r>
            <a:b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рамках экосистемы  </a:t>
            </a:r>
            <a:r>
              <a:rPr lang="ru-RU" sz="1800" b="1" i="0" u="none" strike="noStrike" cap="none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Своё.Фермерство </a:t>
            </a:r>
            <a:r>
              <a:rPr lang="ru-RU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реализован</a:t>
            </a:r>
            <a:r>
              <a:rPr lang="ru-RU" sz="1800" b="1" i="0" u="none" strike="noStrike" cap="none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первый маркетплейс сельскохозяйственных товаров и фермерской продукции, </a:t>
            </a: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который  дает возможность размещать товары на интернет площадке и получать заказы через дополнительный канал продаж.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 txBox="1">
            <a:spLocks noGrp="1"/>
          </p:cNvSpPr>
          <p:nvPr>
            <p:ph type="title"/>
          </p:nvPr>
        </p:nvSpPr>
        <p:spPr>
          <a:xfrm>
            <a:off x="810868" y="659466"/>
            <a:ext cx="11298873" cy="476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6331"/>
              </a:buClr>
              <a:buSzPts val="4000"/>
              <a:buFont typeface="Montserrat"/>
              <a:buNone/>
            </a:pPr>
            <a:r>
              <a:rPr lang="ru-RU" sz="4000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  <a:t>Мы знаем, что для вас важно!</a:t>
            </a:r>
            <a:endParaRPr/>
          </a:p>
        </p:txBody>
      </p:sp>
      <p:pic>
        <p:nvPicPr>
          <p:cNvPr id="108" name="Google Shape;108;p2" descr="Вырезка экран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8172" y="361573"/>
            <a:ext cx="2873828" cy="620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/>
          <p:nvPr/>
        </p:nvSpPr>
        <p:spPr>
          <a:xfrm>
            <a:off x="838200" y="5204296"/>
            <a:ext cx="10788170" cy="972665"/>
          </a:xfrm>
          <a:prstGeom prst="roundRect">
            <a:avLst>
              <a:gd name="adj" fmla="val 42308"/>
            </a:avLst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2584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6331"/>
              </a:buClr>
              <a:buSzPts val="4000"/>
              <a:buFont typeface="Montserrat"/>
              <a:buNone/>
            </a:pPr>
            <a:r>
              <a:rPr lang="ru-RU" sz="4000">
                <a:solidFill>
                  <a:srgbClr val="1B6331"/>
                </a:solidFill>
              </a:rPr>
              <a:t>Что такое маркетплейс?</a:t>
            </a:r>
            <a:endParaRPr/>
          </a:p>
        </p:txBody>
      </p:sp>
      <p:sp>
        <p:nvSpPr>
          <p:cNvPr id="115" name="Google Shape;115;p3"/>
          <p:cNvSpPr txBox="1">
            <a:spLocks noGrp="1"/>
          </p:cNvSpPr>
          <p:nvPr>
            <p:ph type="body" idx="1"/>
          </p:nvPr>
        </p:nvSpPr>
        <p:spPr>
          <a:xfrm>
            <a:off x="1055449" y="1859170"/>
            <a:ext cx="10515600" cy="448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ru-RU" sz="2590"/>
              <a:t>                           </a:t>
            </a:r>
            <a:br>
              <a:rPr lang="ru-RU" sz="2590"/>
            </a:br>
            <a:r>
              <a:rPr lang="ru-RU" sz="2405"/>
              <a:t>Это готовая витрина. Наверняка, вы слышали про ozon, beru, yandex market? </a:t>
            </a:r>
            <a:br>
              <a:rPr lang="ru-RU" sz="2405"/>
            </a:br>
            <a:r>
              <a:rPr lang="ru-RU" sz="2405"/>
              <a:t>Всё это маркетплейсы – площадки интернет торговли товарами. Рост маркетплейсов за период самоизоляции бьёт все рекорды. По оценке специалистов, потребители и дальше будут покупать в онлайне.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endParaRPr sz="2590" b="1">
              <a:solidFill>
                <a:srgbClr val="1B6331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endParaRPr sz="259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5"/>
              <a:buNone/>
            </a:pPr>
            <a:r>
              <a:rPr lang="ru-RU" sz="2405"/>
              <a:t>В рамках экосистемы Своё.Фермерство реализован первый маркетплейс товаров от фермерских хозяйств и производителей/поставщиков сельскохозяйственной продукции в отрасли АПК.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endParaRPr sz="2590"/>
          </a:p>
          <a:p>
            <a:pPr marL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rPr lang="ru-RU" sz="2590"/>
              <a:t>Чтобы разместить свои товары на нашем маркетплейсе, не нужны никакие вложения!  А выгоды от сотрудничества очевидны!</a:t>
            </a: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838200" y="1776046"/>
            <a:ext cx="10778441" cy="1820999"/>
          </a:xfrm>
          <a:prstGeom prst="round2DiagRect">
            <a:avLst>
              <a:gd name="adj1" fmla="val 0"/>
              <a:gd name="adj2" fmla="val 21804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 txBox="1"/>
          <p:nvPr/>
        </p:nvSpPr>
        <p:spPr>
          <a:xfrm>
            <a:off x="847929" y="1482759"/>
            <a:ext cx="2401110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1" i="0" u="none" strike="noStrike" cap="none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Маркетплейс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847929" y="3967688"/>
            <a:ext cx="10778441" cy="1017555"/>
          </a:xfrm>
          <a:prstGeom prst="round2DiagRect">
            <a:avLst>
              <a:gd name="adj1" fmla="val 0"/>
              <a:gd name="adj2" fmla="val 21804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/>
          <p:nvPr/>
        </p:nvSpPr>
        <p:spPr>
          <a:xfrm rot="5400000">
            <a:off x="5472826" y="5942579"/>
            <a:ext cx="528117" cy="1152729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1B6331"/>
          </a:solidFill>
          <a:ln w="12700" cap="flat" cmpd="sng">
            <a:solidFill>
              <a:srgbClr val="1B603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 rot="5400000">
            <a:off x="6987099" y="5942578"/>
            <a:ext cx="528117" cy="1152729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1B6331"/>
          </a:solidFill>
          <a:ln w="12700" cap="flat" cmpd="sng">
            <a:solidFill>
              <a:srgbClr val="1B603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 rot="5400000">
            <a:off x="3906671" y="5942577"/>
            <a:ext cx="528117" cy="1152729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1B6331"/>
          </a:solidFill>
          <a:ln w="12700" cap="flat" cmpd="sng">
            <a:solidFill>
              <a:srgbClr val="1B603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3" descr="Вырезка экран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7736" y="311444"/>
            <a:ext cx="2824264" cy="609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"/>
          <p:cNvSpPr/>
          <p:nvPr/>
        </p:nvSpPr>
        <p:spPr>
          <a:xfrm>
            <a:off x="646673" y="5247084"/>
            <a:ext cx="10788170" cy="972665"/>
          </a:xfrm>
          <a:prstGeom prst="roundRect">
            <a:avLst>
              <a:gd name="adj" fmla="val 42308"/>
            </a:avLst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2584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646673" y="1639672"/>
            <a:ext cx="10788170" cy="609665"/>
          </a:xfrm>
          <a:prstGeom prst="roundRect">
            <a:avLst>
              <a:gd name="adj" fmla="val 42308"/>
            </a:avLst>
          </a:prstGeom>
          <a:noFill/>
          <a:ln w="222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25844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 txBox="1">
            <a:spLocks noGrp="1"/>
          </p:cNvSpPr>
          <p:nvPr>
            <p:ph type="title"/>
          </p:nvPr>
        </p:nvSpPr>
        <p:spPr>
          <a:xfrm>
            <a:off x="646673" y="27645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6331"/>
              </a:buClr>
              <a:buSzPts val="4000"/>
              <a:buFont typeface="Montserrat"/>
              <a:buNone/>
            </a:pPr>
            <a:r>
              <a:rPr lang="ru-RU" sz="4000">
                <a:solidFill>
                  <a:srgbClr val="1B6331"/>
                </a:solidFill>
              </a:rPr>
              <a:t>Почему это выгодно?</a:t>
            </a:r>
            <a:endParaRPr/>
          </a:p>
        </p:txBody>
      </p:sp>
      <p:sp>
        <p:nvSpPr>
          <p:cNvPr id="130" name="Google Shape;130;p4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995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60"/>
              <a:buNone/>
            </a:pPr>
            <a:r>
              <a:rPr lang="ru-RU" sz="1960"/>
              <a:t>Зачем вам продавать через площадку «Своё.Фермерство»? Давайте разберемся вместе: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400"/>
              <a:t/>
            </a:r>
            <a:br>
              <a:rPr lang="ru-RU" sz="1400"/>
            </a:br>
            <a:endParaRPr sz="1960"/>
          </a:p>
        </p:txBody>
      </p:sp>
      <p:grpSp>
        <p:nvGrpSpPr>
          <p:cNvPr id="131" name="Google Shape;131;p4"/>
          <p:cNvGrpSpPr/>
          <p:nvPr/>
        </p:nvGrpSpPr>
        <p:grpSpPr>
          <a:xfrm>
            <a:off x="838200" y="2637613"/>
            <a:ext cx="613095" cy="2277667"/>
            <a:chOff x="457126" y="4649792"/>
            <a:chExt cx="282703" cy="1109331"/>
          </a:xfrm>
        </p:grpSpPr>
        <p:cxnSp>
          <p:nvCxnSpPr>
            <p:cNvPr id="132" name="Google Shape;132;p4"/>
            <p:cNvCxnSpPr>
              <a:stCxn id="133" idx="4"/>
              <a:endCxn id="134" idx="0"/>
            </p:cNvCxnSpPr>
            <p:nvPr/>
          </p:nvCxnSpPr>
          <p:spPr>
            <a:xfrm>
              <a:off x="598478" y="4932494"/>
              <a:ext cx="0" cy="543900"/>
            </a:xfrm>
            <a:prstGeom prst="straightConnector1">
              <a:avLst/>
            </a:prstGeom>
            <a:noFill/>
            <a:ln w="381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3" name="Google Shape;133;p4"/>
            <p:cNvSpPr/>
            <p:nvPr/>
          </p:nvSpPr>
          <p:spPr>
            <a:xfrm>
              <a:off x="457127" y="4649792"/>
              <a:ext cx="282702" cy="282702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457126" y="5058441"/>
              <a:ext cx="282702" cy="282702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457126" y="5476421"/>
              <a:ext cx="282702" cy="282702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-RU" sz="14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" name="Google Shape;136;p4"/>
          <p:cNvSpPr/>
          <p:nvPr/>
        </p:nvSpPr>
        <p:spPr>
          <a:xfrm>
            <a:off x="1730928" y="2559788"/>
            <a:ext cx="9027859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Это бесплатно! </a:t>
            </a: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Совсем бесплатно! Мы не берем комиссий ни за размещение товаров, ни в виде % от сделки!</a:t>
            </a:r>
            <a:b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Мы привлекаем клиентов для вас. </a:t>
            </a: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Вам не придется тратить время и ресурсы на поиск покупателей. Обеспечить поток клиентов на платформе – наша задача.</a:t>
            </a:r>
            <a:b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1B6331"/>
                </a:solidFill>
                <a:latin typeface="Calibri"/>
                <a:ea typeface="Calibri"/>
                <a:cs typeface="Calibri"/>
                <a:sym typeface="Calibri"/>
              </a:rPr>
              <a:t>Вы получаете новый канал продаж. </a:t>
            </a: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 получаете новых покупателей и расширяете свое присутствие в онлайне.</a:t>
            </a:r>
            <a:b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3042119" y="5379474"/>
            <a:ext cx="61077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 вас не требуется ни денег, ни времени, ни усилий!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Стать продавцом маркетплейса очень просто!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4" descr="Вырезка экран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7736" y="311444"/>
            <a:ext cx="2824264" cy="609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"/>
          <p:cNvSpPr/>
          <p:nvPr/>
        </p:nvSpPr>
        <p:spPr>
          <a:xfrm>
            <a:off x="7912308" y="5254940"/>
            <a:ext cx="805424" cy="812500"/>
          </a:xfrm>
          <a:prstGeom prst="ellipse">
            <a:avLst/>
          </a:prstGeom>
          <a:solidFill>
            <a:srgbClr val="E4F5AC">
              <a:alpha val="564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/>
          <p:nvPr/>
        </p:nvSpPr>
        <p:spPr>
          <a:xfrm>
            <a:off x="0" y="6823855"/>
            <a:ext cx="1219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6553758" y="1971603"/>
            <a:ext cx="5255674" cy="581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6331"/>
              </a:buClr>
              <a:buSzPts val="3600"/>
              <a:buFont typeface="Montserrat"/>
              <a:buNone/>
            </a:pPr>
            <a:r>
              <a:rPr lang="ru-RU" sz="3600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  <a:t>Своё.Фермерство</a:t>
            </a:r>
            <a:endParaRPr sz="3600">
              <a:solidFill>
                <a:srgbClr val="1B63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1710132" y="2572396"/>
            <a:ext cx="3489921" cy="980656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1B603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производителей фермерской продукции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6891361" y="2539290"/>
            <a:ext cx="3489921" cy="1000979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1B603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производителей и поставщиков товаров для сельского хозяйства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5"/>
          <p:cNvPicPr preferRelativeResize="0"/>
          <p:nvPr/>
        </p:nvPicPr>
        <p:blipFill rotWithShape="1">
          <a:blip r:embed="rId3">
            <a:alphaModFix/>
          </a:blip>
          <a:srcRect l="19109" t="9138" r="11853" b="10870"/>
          <a:stretch/>
        </p:blipFill>
        <p:spPr>
          <a:xfrm>
            <a:off x="8543307" y="3861454"/>
            <a:ext cx="989482" cy="8579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5"/>
          <p:cNvGrpSpPr/>
          <p:nvPr/>
        </p:nvGrpSpPr>
        <p:grpSpPr>
          <a:xfrm>
            <a:off x="7880542" y="4281994"/>
            <a:ext cx="1976359" cy="718333"/>
            <a:chOff x="2694035" y="874909"/>
            <a:chExt cx="1976359" cy="718333"/>
          </a:xfrm>
        </p:grpSpPr>
        <p:sp>
          <p:nvSpPr>
            <p:cNvPr id="150" name="Google Shape;150;p5"/>
            <p:cNvSpPr/>
            <p:nvPr/>
          </p:nvSpPr>
          <p:spPr>
            <a:xfrm>
              <a:off x="2694035" y="874909"/>
              <a:ext cx="1198058" cy="4612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 txBox="1"/>
            <p:nvPr/>
          </p:nvSpPr>
          <p:spPr>
            <a:xfrm>
              <a:off x="3472336" y="1131987"/>
              <a:ext cx="1198058" cy="4612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93636"/>
                </a:buClr>
                <a:buSzPts val="1600"/>
                <a:buFont typeface="Calibri"/>
                <a:buNone/>
              </a:pPr>
              <a:r>
                <a:rPr lang="ru-RU" sz="1600" b="1" i="0" u="none" strike="noStrike" cap="none">
                  <a:solidFill>
                    <a:srgbClr val="393636"/>
                  </a:solidFill>
                  <a:latin typeface="Calibri"/>
                  <a:ea typeface="Calibri"/>
                  <a:cs typeface="Calibri"/>
                  <a:sym typeface="Calibri"/>
                </a:rPr>
                <a:t>семена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91685" y="2688135"/>
            <a:ext cx="916661" cy="7558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5"/>
          <p:cNvGrpSpPr/>
          <p:nvPr/>
        </p:nvGrpSpPr>
        <p:grpSpPr>
          <a:xfrm>
            <a:off x="6891363" y="3553306"/>
            <a:ext cx="1362187" cy="1565732"/>
            <a:chOff x="2495481" y="-10653"/>
            <a:chExt cx="1362187" cy="1565732"/>
          </a:xfrm>
        </p:grpSpPr>
        <p:sp>
          <p:nvSpPr>
            <p:cNvPr id="154" name="Google Shape;154;p5"/>
            <p:cNvSpPr/>
            <p:nvPr/>
          </p:nvSpPr>
          <p:spPr>
            <a:xfrm rot="5400000">
              <a:off x="2393708" y="91120"/>
              <a:ext cx="1565732" cy="1362187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 cap="flat" cmpd="sng">
              <a:solidFill>
                <a:srgbClr val="1B63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 txBox="1"/>
            <p:nvPr/>
          </p:nvSpPr>
          <p:spPr>
            <a:xfrm>
              <a:off x="2707756" y="290797"/>
              <a:ext cx="937639" cy="107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6" name="Google Shape;15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26549" y="5222319"/>
            <a:ext cx="963424" cy="811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5"/>
          <p:cNvSpPr txBox="1"/>
          <p:nvPr/>
        </p:nvSpPr>
        <p:spPr>
          <a:xfrm>
            <a:off x="9386255" y="5831174"/>
            <a:ext cx="1198058" cy="461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3636"/>
              </a:buClr>
              <a:buSzPts val="1600"/>
              <a:buFont typeface="Calibri"/>
              <a:buNone/>
            </a:pPr>
            <a:r>
              <a:rPr lang="ru-RU" sz="1600" b="1" i="0" u="none" strike="noStrike" cap="none">
                <a:solidFill>
                  <a:srgbClr val="393636"/>
                </a:solidFill>
                <a:latin typeface="Calibri"/>
                <a:ea typeface="Calibri"/>
                <a:cs typeface="Calibri"/>
                <a:sym typeface="Calibri"/>
              </a:rPr>
              <a:t>корма</a:t>
            </a:r>
            <a:endParaRPr sz="1600" b="1" i="0" u="none" strike="noStrike" cap="none">
              <a:solidFill>
                <a:srgbClr val="3936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65109" y="3889069"/>
            <a:ext cx="805891" cy="68867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5"/>
          <p:cNvSpPr txBox="1"/>
          <p:nvPr/>
        </p:nvSpPr>
        <p:spPr>
          <a:xfrm>
            <a:off x="6997382" y="4543722"/>
            <a:ext cx="1198058" cy="461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3636"/>
              </a:buClr>
              <a:buSzPts val="1600"/>
              <a:buFont typeface="Calibri"/>
              <a:buNone/>
            </a:pPr>
            <a:r>
              <a:rPr lang="ru-RU" sz="1600" b="1" i="0" u="none" strike="noStrike" cap="none">
                <a:solidFill>
                  <a:srgbClr val="393636"/>
                </a:solidFill>
                <a:latin typeface="Calibri"/>
                <a:ea typeface="Calibri"/>
                <a:cs typeface="Calibri"/>
                <a:sym typeface="Calibri"/>
              </a:rPr>
              <a:t>удобрения</a:t>
            </a:r>
            <a:br>
              <a:rPr lang="ru-RU" sz="1600" b="1" i="0" u="none" strike="noStrike" cap="none">
                <a:solidFill>
                  <a:srgbClr val="39363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600" b="1" i="0" u="none" strike="noStrike" cap="none">
                <a:solidFill>
                  <a:srgbClr val="393636"/>
                </a:solidFill>
                <a:latin typeface="Calibri"/>
                <a:ea typeface="Calibri"/>
                <a:cs typeface="Calibri"/>
                <a:sym typeface="Calibri"/>
              </a:rPr>
              <a:t>и СЗР</a:t>
            </a:r>
            <a:endParaRPr sz="1600" b="1" i="0" u="none" strike="noStrike" cap="none">
              <a:solidFill>
                <a:srgbClr val="3936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0" name="Google Shape;160;p5"/>
          <p:cNvGrpSpPr/>
          <p:nvPr/>
        </p:nvGrpSpPr>
        <p:grpSpPr>
          <a:xfrm>
            <a:off x="10447243" y="2298221"/>
            <a:ext cx="1362187" cy="1565732"/>
            <a:chOff x="2495483" y="46804"/>
            <a:chExt cx="1362187" cy="1565732"/>
          </a:xfrm>
        </p:grpSpPr>
        <p:sp>
          <p:nvSpPr>
            <p:cNvPr id="161" name="Google Shape;161;p5"/>
            <p:cNvSpPr/>
            <p:nvPr/>
          </p:nvSpPr>
          <p:spPr>
            <a:xfrm rot="5400000">
              <a:off x="2393710" y="148576"/>
              <a:ext cx="1565732" cy="1362187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 cap="flat" cmpd="sng">
              <a:solidFill>
                <a:srgbClr val="1B63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 txBox="1"/>
            <p:nvPr/>
          </p:nvSpPr>
          <p:spPr>
            <a:xfrm>
              <a:off x="2563045" y="301105"/>
              <a:ext cx="937639" cy="107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5"/>
          <p:cNvGrpSpPr/>
          <p:nvPr/>
        </p:nvGrpSpPr>
        <p:grpSpPr>
          <a:xfrm>
            <a:off x="8301458" y="3553306"/>
            <a:ext cx="1362187" cy="1565732"/>
            <a:chOff x="2495483" y="46804"/>
            <a:chExt cx="1362187" cy="1565732"/>
          </a:xfrm>
        </p:grpSpPr>
        <p:sp>
          <p:nvSpPr>
            <p:cNvPr id="164" name="Google Shape;164;p5"/>
            <p:cNvSpPr/>
            <p:nvPr/>
          </p:nvSpPr>
          <p:spPr>
            <a:xfrm rot="5400000">
              <a:off x="2393710" y="148576"/>
              <a:ext cx="1565732" cy="1362187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 cap="flat" cmpd="sng">
              <a:solidFill>
                <a:srgbClr val="1B63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 txBox="1"/>
            <p:nvPr/>
          </p:nvSpPr>
          <p:spPr>
            <a:xfrm>
              <a:off x="2707756" y="290797"/>
              <a:ext cx="937639" cy="107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" name="Google Shape;166;p5"/>
          <p:cNvGrpSpPr/>
          <p:nvPr/>
        </p:nvGrpSpPr>
        <p:grpSpPr>
          <a:xfrm>
            <a:off x="9009852" y="4818405"/>
            <a:ext cx="1362187" cy="1565732"/>
            <a:chOff x="2495483" y="46804"/>
            <a:chExt cx="1362187" cy="1565732"/>
          </a:xfrm>
        </p:grpSpPr>
        <p:sp>
          <p:nvSpPr>
            <p:cNvPr id="167" name="Google Shape;167;p5"/>
            <p:cNvSpPr/>
            <p:nvPr/>
          </p:nvSpPr>
          <p:spPr>
            <a:xfrm rot="5400000">
              <a:off x="2393710" y="148576"/>
              <a:ext cx="1565732" cy="1362187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 cap="flat" cmpd="sng">
              <a:solidFill>
                <a:srgbClr val="1B63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 txBox="1"/>
            <p:nvPr/>
          </p:nvSpPr>
          <p:spPr>
            <a:xfrm>
              <a:off x="2498582" y="301207"/>
              <a:ext cx="937639" cy="107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9" name="Google Shape;169;p5"/>
          <p:cNvSpPr txBox="1"/>
          <p:nvPr/>
        </p:nvSpPr>
        <p:spPr>
          <a:xfrm>
            <a:off x="10578148" y="3238914"/>
            <a:ext cx="1198058" cy="461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3636"/>
              </a:buClr>
              <a:buSzPts val="1600"/>
              <a:buFont typeface="Calibri"/>
              <a:buNone/>
            </a:pPr>
            <a:r>
              <a:rPr lang="ru-RU" sz="1600" b="1" i="0" u="none" strike="noStrike" cap="none">
                <a:solidFill>
                  <a:srgbClr val="393636"/>
                </a:solidFill>
                <a:latin typeface="Calibri"/>
                <a:ea typeface="Calibri"/>
                <a:cs typeface="Calibri"/>
                <a:sym typeface="Calibri"/>
              </a:rPr>
              <a:t>СХ Техника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0" name="Google Shape;170;p5"/>
          <p:cNvGrpSpPr/>
          <p:nvPr/>
        </p:nvGrpSpPr>
        <p:grpSpPr>
          <a:xfrm>
            <a:off x="9733743" y="3553303"/>
            <a:ext cx="1362187" cy="1565732"/>
            <a:chOff x="2495483" y="46804"/>
            <a:chExt cx="1362187" cy="1565732"/>
          </a:xfrm>
        </p:grpSpPr>
        <p:sp>
          <p:nvSpPr>
            <p:cNvPr id="171" name="Google Shape;171;p5"/>
            <p:cNvSpPr/>
            <p:nvPr/>
          </p:nvSpPr>
          <p:spPr>
            <a:xfrm rot="5400000">
              <a:off x="2393710" y="148576"/>
              <a:ext cx="1565732" cy="1362187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 cap="flat" cmpd="sng">
              <a:solidFill>
                <a:srgbClr val="1B63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 txBox="1"/>
            <p:nvPr/>
          </p:nvSpPr>
          <p:spPr>
            <a:xfrm>
              <a:off x="2498582" y="301207"/>
              <a:ext cx="937639" cy="107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" name="Google Shape;173;p5"/>
          <p:cNvGrpSpPr/>
          <p:nvPr/>
        </p:nvGrpSpPr>
        <p:grpSpPr>
          <a:xfrm>
            <a:off x="1005521" y="3563715"/>
            <a:ext cx="1362187" cy="1565732"/>
            <a:chOff x="2495483" y="46804"/>
            <a:chExt cx="1362187" cy="1565732"/>
          </a:xfrm>
        </p:grpSpPr>
        <p:sp>
          <p:nvSpPr>
            <p:cNvPr id="174" name="Google Shape;174;p5"/>
            <p:cNvSpPr/>
            <p:nvPr/>
          </p:nvSpPr>
          <p:spPr>
            <a:xfrm rot="5400000">
              <a:off x="2393710" y="148576"/>
              <a:ext cx="1565732" cy="1362187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 cap="flat" cmpd="sng">
              <a:solidFill>
                <a:srgbClr val="1B63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 txBox="1"/>
            <p:nvPr/>
          </p:nvSpPr>
          <p:spPr>
            <a:xfrm>
              <a:off x="2498582" y="301207"/>
              <a:ext cx="937639" cy="107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5"/>
          <p:cNvGrpSpPr/>
          <p:nvPr/>
        </p:nvGrpSpPr>
        <p:grpSpPr>
          <a:xfrm>
            <a:off x="7592997" y="4825553"/>
            <a:ext cx="1362187" cy="1565732"/>
            <a:chOff x="2495483" y="46804"/>
            <a:chExt cx="1362187" cy="1565732"/>
          </a:xfrm>
        </p:grpSpPr>
        <p:sp>
          <p:nvSpPr>
            <p:cNvPr id="177" name="Google Shape;177;p5"/>
            <p:cNvSpPr/>
            <p:nvPr/>
          </p:nvSpPr>
          <p:spPr>
            <a:xfrm rot="5400000">
              <a:off x="2393710" y="148576"/>
              <a:ext cx="1565732" cy="1362187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 cap="flat" cmpd="sng">
              <a:solidFill>
                <a:srgbClr val="1B63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 txBox="1"/>
            <p:nvPr/>
          </p:nvSpPr>
          <p:spPr>
            <a:xfrm>
              <a:off x="2498582" y="301207"/>
              <a:ext cx="937639" cy="107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5"/>
          <p:cNvGrpSpPr/>
          <p:nvPr/>
        </p:nvGrpSpPr>
        <p:grpSpPr>
          <a:xfrm>
            <a:off x="1700179" y="4852173"/>
            <a:ext cx="1362187" cy="1565732"/>
            <a:chOff x="2495483" y="46804"/>
            <a:chExt cx="1362187" cy="1565732"/>
          </a:xfrm>
        </p:grpSpPr>
        <p:sp>
          <p:nvSpPr>
            <p:cNvPr id="180" name="Google Shape;180;p5"/>
            <p:cNvSpPr/>
            <p:nvPr/>
          </p:nvSpPr>
          <p:spPr>
            <a:xfrm rot="5400000">
              <a:off x="2393710" y="148576"/>
              <a:ext cx="1565732" cy="1362187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 cap="flat" cmpd="sng">
              <a:solidFill>
                <a:srgbClr val="1B63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 txBox="1"/>
            <p:nvPr/>
          </p:nvSpPr>
          <p:spPr>
            <a:xfrm>
              <a:off x="2498582" y="301207"/>
              <a:ext cx="937639" cy="107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5"/>
          <p:cNvGrpSpPr/>
          <p:nvPr/>
        </p:nvGrpSpPr>
        <p:grpSpPr>
          <a:xfrm>
            <a:off x="3825708" y="3598352"/>
            <a:ext cx="1362187" cy="1565732"/>
            <a:chOff x="2495483" y="46804"/>
            <a:chExt cx="1362187" cy="1565732"/>
          </a:xfrm>
        </p:grpSpPr>
        <p:sp>
          <p:nvSpPr>
            <p:cNvPr id="183" name="Google Shape;183;p5"/>
            <p:cNvSpPr/>
            <p:nvPr/>
          </p:nvSpPr>
          <p:spPr>
            <a:xfrm rot="5400000">
              <a:off x="2393710" y="148576"/>
              <a:ext cx="1565732" cy="1362187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 cap="flat" cmpd="sng">
              <a:solidFill>
                <a:srgbClr val="1B63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 txBox="1"/>
            <p:nvPr/>
          </p:nvSpPr>
          <p:spPr>
            <a:xfrm>
              <a:off x="2498582" y="301207"/>
              <a:ext cx="937639" cy="107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5"/>
          <p:cNvGrpSpPr/>
          <p:nvPr/>
        </p:nvGrpSpPr>
        <p:grpSpPr>
          <a:xfrm>
            <a:off x="2429181" y="3587943"/>
            <a:ext cx="1362187" cy="1565732"/>
            <a:chOff x="2495483" y="46804"/>
            <a:chExt cx="1362187" cy="1565732"/>
          </a:xfrm>
        </p:grpSpPr>
        <p:sp>
          <p:nvSpPr>
            <p:cNvPr id="186" name="Google Shape;186;p5"/>
            <p:cNvSpPr/>
            <p:nvPr/>
          </p:nvSpPr>
          <p:spPr>
            <a:xfrm rot="5400000">
              <a:off x="2393710" y="148576"/>
              <a:ext cx="1565732" cy="1362187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 cap="flat" cmpd="sng">
              <a:solidFill>
                <a:srgbClr val="1B63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"/>
            <p:cNvSpPr txBox="1"/>
            <p:nvPr/>
          </p:nvSpPr>
          <p:spPr>
            <a:xfrm>
              <a:off x="2498582" y="301207"/>
              <a:ext cx="937639" cy="107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Google Shape;188;p5"/>
          <p:cNvGrpSpPr/>
          <p:nvPr/>
        </p:nvGrpSpPr>
        <p:grpSpPr>
          <a:xfrm>
            <a:off x="298167" y="2295722"/>
            <a:ext cx="1362187" cy="1565732"/>
            <a:chOff x="2495483" y="46804"/>
            <a:chExt cx="1362187" cy="1565732"/>
          </a:xfrm>
        </p:grpSpPr>
        <p:sp>
          <p:nvSpPr>
            <p:cNvPr id="189" name="Google Shape;189;p5"/>
            <p:cNvSpPr/>
            <p:nvPr/>
          </p:nvSpPr>
          <p:spPr>
            <a:xfrm rot="5400000">
              <a:off x="2393710" y="148576"/>
              <a:ext cx="1565732" cy="1362187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 cap="flat" cmpd="sng">
              <a:solidFill>
                <a:srgbClr val="1B63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"/>
            <p:cNvSpPr txBox="1"/>
            <p:nvPr/>
          </p:nvSpPr>
          <p:spPr>
            <a:xfrm>
              <a:off x="2498582" y="301207"/>
              <a:ext cx="937639" cy="107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5"/>
          <p:cNvGrpSpPr/>
          <p:nvPr/>
        </p:nvGrpSpPr>
        <p:grpSpPr>
          <a:xfrm>
            <a:off x="3153500" y="4875044"/>
            <a:ext cx="1362187" cy="1565732"/>
            <a:chOff x="2495483" y="46804"/>
            <a:chExt cx="1362187" cy="1565732"/>
          </a:xfrm>
        </p:grpSpPr>
        <p:sp>
          <p:nvSpPr>
            <p:cNvPr id="192" name="Google Shape;192;p5"/>
            <p:cNvSpPr/>
            <p:nvPr/>
          </p:nvSpPr>
          <p:spPr>
            <a:xfrm rot="5400000">
              <a:off x="2393710" y="148576"/>
              <a:ext cx="1565732" cy="1362187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12700" cap="flat" cmpd="sng">
              <a:solidFill>
                <a:srgbClr val="1B63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"/>
            <p:cNvSpPr txBox="1"/>
            <p:nvPr/>
          </p:nvSpPr>
          <p:spPr>
            <a:xfrm>
              <a:off x="2498582" y="301207"/>
              <a:ext cx="937639" cy="1077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endPara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" name="Google Shape;194;p5"/>
          <p:cNvSpPr/>
          <p:nvPr/>
        </p:nvSpPr>
        <p:spPr>
          <a:xfrm>
            <a:off x="579081" y="2823984"/>
            <a:ext cx="805424" cy="812500"/>
          </a:xfrm>
          <a:prstGeom prst="ellipse">
            <a:avLst/>
          </a:prstGeom>
          <a:solidFill>
            <a:srgbClr val="E4F5AC">
              <a:alpha val="564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5"/>
          <p:cNvSpPr/>
          <p:nvPr/>
        </p:nvSpPr>
        <p:spPr>
          <a:xfrm>
            <a:off x="1327299" y="3964559"/>
            <a:ext cx="805424" cy="812500"/>
          </a:xfrm>
          <a:prstGeom prst="ellipse">
            <a:avLst/>
          </a:prstGeom>
          <a:solidFill>
            <a:srgbClr val="F9DFF0">
              <a:alpha val="564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5"/>
          <p:cNvSpPr/>
          <p:nvPr/>
        </p:nvSpPr>
        <p:spPr>
          <a:xfrm>
            <a:off x="2740098" y="3860363"/>
            <a:ext cx="805424" cy="812500"/>
          </a:xfrm>
          <a:prstGeom prst="ellipse">
            <a:avLst/>
          </a:prstGeom>
          <a:solidFill>
            <a:srgbClr val="CBF6ED">
              <a:alpha val="564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5"/>
          <p:cNvSpPr/>
          <p:nvPr/>
        </p:nvSpPr>
        <p:spPr>
          <a:xfrm>
            <a:off x="4106133" y="3940330"/>
            <a:ext cx="805424" cy="812500"/>
          </a:xfrm>
          <a:prstGeom prst="ellipse">
            <a:avLst/>
          </a:prstGeom>
          <a:solidFill>
            <a:srgbClr val="F6F1E4">
              <a:alpha val="564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5"/>
          <p:cNvSpPr/>
          <p:nvPr/>
        </p:nvSpPr>
        <p:spPr>
          <a:xfrm>
            <a:off x="3341269" y="5222319"/>
            <a:ext cx="805424" cy="812500"/>
          </a:xfrm>
          <a:prstGeom prst="ellipse">
            <a:avLst/>
          </a:prstGeom>
          <a:solidFill>
            <a:srgbClr val="B1F7C6">
              <a:alpha val="564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5"/>
          <p:cNvSpPr/>
          <p:nvPr/>
        </p:nvSpPr>
        <p:spPr>
          <a:xfrm>
            <a:off x="2035093" y="5061494"/>
            <a:ext cx="805424" cy="812500"/>
          </a:xfrm>
          <a:prstGeom prst="ellipse">
            <a:avLst/>
          </a:prstGeom>
          <a:solidFill>
            <a:srgbClr val="D0DDF7">
              <a:alpha val="564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99966" y="5119307"/>
            <a:ext cx="524985" cy="52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12019" y="5032266"/>
            <a:ext cx="569005" cy="56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22765" y="3807009"/>
            <a:ext cx="525611" cy="52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71463" y="3949687"/>
            <a:ext cx="609133" cy="60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78138" y="4391974"/>
            <a:ext cx="511565" cy="51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45292" y="5175491"/>
            <a:ext cx="582884" cy="582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2738" y="2620334"/>
            <a:ext cx="539665" cy="539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980724" y="4981106"/>
            <a:ext cx="668593" cy="66859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5"/>
          <p:cNvSpPr/>
          <p:nvPr/>
        </p:nvSpPr>
        <p:spPr>
          <a:xfrm>
            <a:off x="9985284" y="3937120"/>
            <a:ext cx="805424" cy="812500"/>
          </a:xfrm>
          <a:prstGeom prst="ellipse">
            <a:avLst/>
          </a:prstGeom>
          <a:solidFill>
            <a:srgbClr val="CBF6ED">
              <a:alpha val="564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661957" y="3773704"/>
            <a:ext cx="524985" cy="524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991987" y="3842346"/>
            <a:ext cx="615338" cy="48779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"/>
          <p:cNvSpPr txBox="1"/>
          <p:nvPr/>
        </p:nvSpPr>
        <p:spPr>
          <a:xfrm>
            <a:off x="9866427" y="4425744"/>
            <a:ext cx="1198058" cy="461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3636"/>
              </a:buClr>
              <a:buSzPts val="1600"/>
              <a:buFont typeface="Calibri"/>
              <a:buNone/>
            </a:pPr>
            <a:r>
              <a:rPr lang="ru-RU" sz="1600" b="1" i="0" u="none" strike="noStrike" cap="none">
                <a:solidFill>
                  <a:srgbClr val="393636"/>
                </a:solidFill>
                <a:latin typeface="Calibri"/>
                <a:ea typeface="Calibri"/>
                <a:cs typeface="Calibri"/>
                <a:sym typeface="Calibri"/>
              </a:rPr>
              <a:t>Агрохимия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5"/>
          <p:cNvSpPr txBox="1"/>
          <p:nvPr/>
        </p:nvSpPr>
        <p:spPr>
          <a:xfrm>
            <a:off x="7675061" y="5758410"/>
            <a:ext cx="1198058" cy="461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3636"/>
              </a:buClr>
              <a:buSzPts val="1600"/>
              <a:buFont typeface="Calibri"/>
              <a:buNone/>
            </a:pPr>
            <a:r>
              <a:rPr lang="ru-RU" sz="1600" b="1" i="0" u="none" strike="noStrike" cap="none">
                <a:solidFill>
                  <a:srgbClr val="393636"/>
                </a:solidFill>
                <a:latin typeface="Calibri"/>
                <a:ea typeface="Calibri"/>
                <a:cs typeface="Calibri"/>
                <a:sym typeface="Calibri"/>
              </a:rPr>
              <a:t>Животные</a:t>
            </a:r>
            <a:endParaRPr sz="1600" b="1" i="0" u="none" strike="noStrike" cap="none">
              <a:solidFill>
                <a:srgbClr val="3936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5"/>
          <p:cNvSpPr txBox="1"/>
          <p:nvPr/>
        </p:nvSpPr>
        <p:spPr>
          <a:xfrm>
            <a:off x="1648022" y="1988666"/>
            <a:ext cx="5255674" cy="581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6331"/>
              </a:buClr>
              <a:buSzPts val="3600"/>
              <a:buFont typeface="Montserrat"/>
              <a:buNone/>
            </a:pPr>
            <a:r>
              <a:rPr lang="ru-RU" sz="3600" b="0" i="0" u="none" strike="noStrike" cap="none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  <a:t>Своё.Родное</a:t>
            </a:r>
            <a:endParaRPr sz="3600" b="0" i="0" u="none" strike="noStrike" cap="none">
              <a:solidFill>
                <a:srgbClr val="1B63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5"/>
          <p:cNvSpPr txBox="1"/>
          <p:nvPr/>
        </p:nvSpPr>
        <p:spPr>
          <a:xfrm>
            <a:off x="298167" y="624261"/>
            <a:ext cx="11134048" cy="70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6331"/>
              </a:buClr>
              <a:buSzPts val="2400"/>
              <a:buFont typeface="Montserrat"/>
              <a:buNone/>
            </a:pPr>
            <a:r>
              <a:rPr lang="ru-RU" sz="2400" b="0" i="0" u="none" strike="noStrike" cap="none" dirty="0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  <a:t>Единая регистрация на площадке </a:t>
            </a:r>
            <a:r>
              <a:rPr lang="ru-RU" sz="2400" b="0" i="0" u="none" strike="noStrike" cap="none" dirty="0" err="1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  <a:t>Своё.Фермерство</a:t>
            </a:r>
            <a:r>
              <a:rPr lang="ru-RU" sz="2400" b="0" i="0" u="none" strike="noStrike" cap="none" dirty="0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  <a:t> позволяет: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5"/>
          <p:cNvSpPr txBox="1"/>
          <p:nvPr/>
        </p:nvSpPr>
        <p:spPr>
          <a:xfrm>
            <a:off x="3092394" y="5749394"/>
            <a:ext cx="1423294" cy="52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3636"/>
              </a:buClr>
              <a:buSzPts val="1600"/>
              <a:buFont typeface="Calibri"/>
              <a:buNone/>
            </a:pPr>
            <a:r>
              <a:rPr lang="ru-RU" sz="1600" b="1" i="0" u="none" strike="noStrike" cap="none">
                <a:solidFill>
                  <a:srgbClr val="393636"/>
                </a:solidFill>
                <a:latin typeface="Calibri"/>
                <a:ea typeface="Calibri"/>
                <a:cs typeface="Calibri"/>
                <a:sym typeface="Calibri"/>
              </a:rPr>
              <a:t>Овощи и фрукты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5"/>
          <p:cNvSpPr txBox="1"/>
          <p:nvPr/>
        </p:nvSpPr>
        <p:spPr>
          <a:xfrm>
            <a:off x="922058" y="4462965"/>
            <a:ext cx="1628803" cy="41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3636"/>
              </a:buClr>
              <a:buSzPts val="1600"/>
              <a:buFont typeface="Calibri"/>
              <a:buNone/>
            </a:pPr>
            <a:r>
              <a:rPr lang="ru-RU" sz="1600" b="1" i="0" u="none" strike="noStrike" cap="none">
                <a:solidFill>
                  <a:srgbClr val="393636"/>
                </a:solidFill>
                <a:latin typeface="Calibri"/>
                <a:ea typeface="Calibri"/>
                <a:cs typeface="Calibri"/>
                <a:sym typeface="Calibri"/>
              </a:rPr>
              <a:t>Выпечка</a:t>
            </a:r>
            <a:endParaRPr sz="1600" b="1" i="0" u="none" strike="noStrike" cap="none">
              <a:solidFill>
                <a:srgbClr val="39363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5"/>
          <p:cNvSpPr txBox="1"/>
          <p:nvPr/>
        </p:nvSpPr>
        <p:spPr>
          <a:xfrm>
            <a:off x="3698601" y="3958154"/>
            <a:ext cx="1628803" cy="41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3636"/>
              </a:buClr>
              <a:buSzPts val="1600"/>
              <a:buFont typeface="Calibri"/>
              <a:buNone/>
            </a:pPr>
            <a:r>
              <a:rPr lang="ru-RU" sz="1600" b="1" i="0" u="none" strike="noStrike" cap="none">
                <a:solidFill>
                  <a:srgbClr val="393636"/>
                </a:solidFill>
                <a:latin typeface="Calibri"/>
                <a:ea typeface="Calibri"/>
                <a:cs typeface="Calibri"/>
                <a:sym typeface="Calibri"/>
              </a:rPr>
              <a:t>Напитки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5"/>
          <p:cNvSpPr txBox="1"/>
          <p:nvPr/>
        </p:nvSpPr>
        <p:spPr>
          <a:xfrm>
            <a:off x="2377549" y="4540264"/>
            <a:ext cx="1628803" cy="41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3636"/>
              </a:buClr>
              <a:buSzPts val="1600"/>
              <a:buFont typeface="Calibri"/>
              <a:buNone/>
            </a:pPr>
            <a:r>
              <a:rPr lang="ru-RU" sz="1600" b="1" i="0" u="none" strike="noStrike" cap="none">
                <a:solidFill>
                  <a:srgbClr val="393636"/>
                </a:solidFill>
                <a:latin typeface="Calibri"/>
                <a:ea typeface="Calibri"/>
                <a:cs typeface="Calibri"/>
                <a:sym typeface="Calibri"/>
              </a:rPr>
              <a:t>Рыба и мясо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/>
          <p:nvPr/>
        </p:nvSpPr>
        <p:spPr>
          <a:xfrm>
            <a:off x="359881" y="3185969"/>
            <a:ext cx="1234513" cy="410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3636"/>
              </a:buClr>
              <a:buSzPts val="1600"/>
              <a:buFont typeface="Calibri"/>
              <a:buNone/>
            </a:pPr>
            <a:r>
              <a:rPr lang="ru-RU" sz="1600" b="1" i="0" u="none" strike="noStrike" cap="none">
                <a:solidFill>
                  <a:srgbClr val="393636"/>
                </a:solidFill>
                <a:latin typeface="Calibri"/>
                <a:ea typeface="Calibri"/>
                <a:cs typeface="Calibri"/>
                <a:sym typeface="Calibri"/>
              </a:rPr>
              <a:t>Готовые блюда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"/>
          <p:cNvSpPr txBox="1"/>
          <p:nvPr/>
        </p:nvSpPr>
        <p:spPr>
          <a:xfrm>
            <a:off x="1550427" y="5661574"/>
            <a:ext cx="1628803" cy="41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3636"/>
              </a:buClr>
              <a:buSzPts val="1600"/>
              <a:buFont typeface="Calibri"/>
              <a:buNone/>
            </a:pPr>
            <a:r>
              <a:rPr lang="ru-RU" sz="1600" b="1" i="0" u="none" strike="noStrike" cap="none">
                <a:solidFill>
                  <a:srgbClr val="393636"/>
                </a:solidFill>
                <a:latin typeface="Calibri"/>
                <a:ea typeface="Calibri"/>
                <a:cs typeface="Calibri"/>
                <a:sym typeface="Calibri"/>
              </a:rPr>
              <a:t>Молочная продукция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"/>
          <p:cNvSpPr txBox="1"/>
          <p:nvPr/>
        </p:nvSpPr>
        <p:spPr>
          <a:xfrm>
            <a:off x="513755" y="1288395"/>
            <a:ext cx="5379635" cy="71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Фермерам</a:t>
            </a:r>
            <a:r>
              <a:rPr lang="ru-RU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из Личного кабинета создать свой интернет магазин и продавать фермерскую продукцию для розничных покупателей на B2C площадке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5"/>
          <p:cNvSpPr txBox="1"/>
          <p:nvPr/>
        </p:nvSpPr>
        <p:spPr>
          <a:xfrm>
            <a:off x="5684214" y="1091792"/>
            <a:ext cx="6651274" cy="882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Поставщикам и производителям </a:t>
            </a:r>
            <a:r>
              <a:rPr lang="ru-RU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- из Личного кабинета сформировать свой каталог сельскохозяйственной продукции и продавать на В2В площадке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108;p2" descr="Вырезка экрана">
            <a:extLst>
              <a:ext uri="{FF2B5EF4-FFF2-40B4-BE49-F238E27FC236}">
                <a16:creationId xmlns:a16="http://schemas.microsoft.com/office/drawing/2014/main" id="{5C90FF39-744F-9F43-84A7-CBEA5ACCE166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254771" y="165213"/>
            <a:ext cx="2873828" cy="620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76099" y="1481959"/>
            <a:ext cx="4521057" cy="38123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34"/>
          <p:cNvGrpSpPr/>
          <p:nvPr/>
        </p:nvGrpSpPr>
        <p:grpSpPr>
          <a:xfrm>
            <a:off x="736063" y="2483339"/>
            <a:ext cx="557143" cy="557143"/>
            <a:chOff x="2091161" y="3086143"/>
            <a:chExt cx="685714" cy="685714"/>
          </a:xfrm>
        </p:grpSpPr>
        <p:pic>
          <p:nvPicPr>
            <p:cNvPr id="230" name="Google Shape;230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91161" y="3086143"/>
              <a:ext cx="685714" cy="685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34"/>
            <p:cNvSpPr txBox="1"/>
            <p:nvPr/>
          </p:nvSpPr>
          <p:spPr>
            <a:xfrm>
              <a:off x="2258477" y="3240350"/>
              <a:ext cx="343685" cy="390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63" b="0" i="0" u="none" strike="noStrike" cap="none">
                  <a:solidFill>
                    <a:srgbClr val="258442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232" name="Google Shape;232;p34"/>
          <p:cNvGrpSpPr/>
          <p:nvPr/>
        </p:nvGrpSpPr>
        <p:grpSpPr>
          <a:xfrm>
            <a:off x="736063" y="3548718"/>
            <a:ext cx="557143" cy="557143"/>
            <a:chOff x="1147062" y="4260238"/>
            <a:chExt cx="685714" cy="685714"/>
          </a:xfrm>
        </p:grpSpPr>
        <p:pic>
          <p:nvPicPr>
            <p:cNvPr id="233" name="Google Shape;233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47062" y="4260238"/>
              <a:ext cx="685714" cy="685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p34"/>
            <p:cNvSpPr txBox="1"/>
            <p:nvPr/>
          </p:nvSpPr>
          <p:spPr>
            <a:xfrm>
              <a:off x="1339075" y="4424359"/>
              <a:ext cx="343685" cy="390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63" b="0" i="0" u="none" strike="noStrike" cap="none">
                  <a:solidFill>
                    <a:srgbClr val="258442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235" name="Google Shape;235;p34"/>
          <p:cNvGrpSpPr/>
          <p:nvPr/>
        </p:nvGrpSpPr>
        <p:grpSpPr>
          <a:xfrm>
            <a:off x="736063" y="4614097"/>
            <a:ext cx="557143" cy="557143"/>
            <a:chOff x="3060924" y="5335153"/>
            <a:chExt cx="685714" cy="685714"/>
          </a:xfrm>
        </p:grpSpPr>
        <p:pic>
          <p:nvPicPr>
            <p:cNvPr id="236" name="Google Shape;236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60924" y="5335153"/>
              <a:ext cx="685714" cy="685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34"/>
            <p:cNvSpPr txBox="1"/>
            <p:nvPr/>
          </p:nvSpPr>
          <p:spPr>
            <a:xfrm>
              <a:off x="3252937" y="5493344"/>
              <a:ext cx="343685" cy="390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63" b="0" i="0" u="none" strike="noStrike" cap="none">
                  <a:solidFill>
                    <a:srgbClr val="258442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238" name="Google Shape;238;p34"/>
          <p:cNvSpPr txBox="1"/>
          <p:nvPr/>
        </p:nvSpPr>
        <p:spPr>
          <a:xfrm>
            <a:off x="1619848" y="2491771"/>
            <a:ext cx="5264529" cy="54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625" tIns="20625" rIns="20625" bIns="20625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Доступ к новому каналу продаж продукции на площадке Своё.Фермерство и инструментов для ведения онлайн бизнеса, и расширение присутствия в сети интернет</a:t>
            </a:r>
            <a:endParaRPr/>
          </a:p>
        </p:txBody>
      </p:sp>
      <p:sp>
        <p:nvSpPr>
          <p:cNvPr id="239" name="Google Shape;239;p34"/>
          <p:cNvSpPr txBox="1"/>
          <p:nvPr/>
        </p:nvSpPr>
        <p:spPr>
          <a:xfrm>
            <a:off x="1619848" y="3675744"/>
            <a:ext cx="5159021" cy="37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625" tIns="20625" rIns="20625" bIns="20625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Экономия времени и ресурсов на поиск покупателей. Обеспечение потока клиентов на платформе – наша задача.</a:t>
            </a:r>
            <a:endParaRPr sz="12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0" name="Google Shape;240;p34"/>
          <p:cNvSpPr txBox="1"/>
          <p:nvPr/>
        </p:nvSpPr>
        <p:spPr>
          <a:xfrm>
            <a:off x="1619848" y="4705629"/>
            <a:ext cx="5264529" cy="37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625" tIns="20625" rIns="20625" bIns="20625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Маркетинговая и технологическая поддержка в продвижении своей продукции</a:t>
            </a:r>
            <a:endParaRPr/>
          </a:p>
        </p:txBody>
      </p:sp>
      <p:sp>
        <p:nvSpPr>
          <p:cNvPr id="241" name="Google Shape;241;p34"/>
          <p:cNvSpPr txBox="1"/>
          <p:nvPr/>
        </p:nvSpPr>
        <p:spPr>
          <a:xfrm>
            <a:off x="188327" y="0"/>
            <a:ext cx="10337958" cy="1013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  <a:t>Ценность для производителя и поставщика в роли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  <a:t>«Продавец «</a:t>
            </a:r>
            <a:r>
              <a:rPr lang="ru-RU" sz="2000" b="0" i="0" u="none" strike="noStrike" cap="none" dirty="0" err="1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  <a:t>Своё.Фермерство</a:t>
            </a:r>
            <a:r>
              <a:rPr lang="ru-RU" sz="2000" b="0" i="0" u="none" strike="noStrike" cap="none" dirty="0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  <a:t>»</a:t>
            </a:r>
            <a:endParaRPr sz="2000" b="0" i="0" u="none" strike="noStrike" cap="none" dirty="0">
              <a:solidFill>
                <a:srgbClr val="1B63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2" name="Google Shape;242;p34"/>
          <p:cNvPicPr preferRelativeResize="0"/>
          <p:nvPr/>
        </p:nvPicPr>
        <p:blipFill rotWithShape="1">
          <a:blip r:embed="rId5">
            <a:alphaModFix/>
          </a:blip>
          <a:srcRect b="46782"/>
          <a:stretch/>
        </p:blipFill>
        <p:spPr>
          <a:xfrm>
            <a:off x="7581606" y="1641597"/>
            <a:ext cx="4271755" cy="269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8;p2" descr="Вырезка экрана">
            <a:extLst>
              <a:ext uri="{FF2B5EF4-FFF2-40B4-BE49-F238E27FC236}">
                <a16:creationId xmlns:a16="http://schemas.microsoft.com/office/drawing/2014/main" id="{C1947AD2-4C2E-9B48-9804-E2B1DF8498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18172" y="361573"/>
            <a:ext cx="2873828" cy="620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819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39325" y="2081575"/>
            <a:ext cx="3491428" cy="349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2786" y="1851241"/>
            <a:ext cx="2556666" cy="4370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p36"/>
          <p:cNvGrpSpPr/>
          <p:nvPr/>
        </p:nvGrpSpPr>
        <p:grpSpPr>
          <a:xfrm>
            <a:off x="736063" y="2483339"/>
            <a:ext cx="557143" cy="557143"/>
            <a:chOff x="2091161" y="3086143"/>
            <a:chExt cx="685714" cy="685714"/>
          </a:xfrm>
        </p:grpSpPr>
        <p:pic>
          <p:nvPicPr>
            <p:cNvPr id="286" name="Google Shape;286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91161" y="3086143"/>
              <a:ext cx="685714" cy="685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36"/>
            <p:cNvSpPr txBox="1"/>
            <p:nvPr/>
          </p:nvSpPr>
          <p:spPr>
            <a:xfrm>
              <a:off x="2258477" y="3240350"/>
              <a:ext cx="343685" cy="390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63" b="0" i="0" u="none" strike="noStrike" cap="none">
                  <a:solidFill>
                    <a:srgbClr val="258442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288" name="Google Shape;288;p36"/>
          <p:cNvGrpSpPr/>
          <p:nvPr/>
        </p:nvGrpSpPr>
        <p:grpSpPr>
          <a:xfrm>
            <a:off x="736063" y="3548718"/>
            <a:ext cx="557143" cy="557143"/>
            <a:chOff x="1147062" y="4260238"/>
            <a:chExt cx="685714" cy="685714"/>
          </a:xfrm>
        </p:grpSpPr>
        <p:pic>
          <p:nvPicPr>
            <p:cNvPr id="289" name="Google Shape;289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47062" y="4260238"/>
              <a:ext cx="685714" cy="685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36"/>
            <p:cNvSpPr txBox="1"/>
            <p:nvPr/>
          </p:nvSpPr>
          <p:spPr>
            <a:xfrm>
              <a:off x="1339075" y="4424359"/>
              <a:ext cx="343685" cy="390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63" b="0" i="0" u="none" strike="noStrike" cap="none">
                  <a:solidFill>
                    <a:srgbClr val="258442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291" name="Google Shape;291;p36"/>
          <p:cNvGrpSpPr/>
          <p:nvPr/>
        </p:nvGrpSpPr>
        <p:grpSpPr>
          <a:xfrm>
            <a:off x="736063" y="4614097"/>
            <a:ext cx="557143" cy="557143"/>
            <a:chOff x="3060924" y="5335153"/>
            <a:chExt cx="685714" cy="685714"/>
          </a:xfrm>
        </p:grpSpPr>
        <p:pic>
          <p:nvPicPr>
            <p:cNvPr id="292" name="Google Shape;292;p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60924" y="5335153"/>
              <a:ext cx="685714" cy="685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Google Shape;293;p36"/>
            <p:cNvSpPr txBox="1"/>
            <p:nvPr/>
          </p:nvSpPr>
          <p:spPr>
            <a:xfrm>
              <a:off x="3252937" y="5493344"/>
              <a:ext cx="343685" cy="390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63" b="0" i="0" u="none" strike="noStrike" cap="none">
                  <a:solidFill>
                    <a:srgbClr val="258442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294" name="Google Shape;294;p36"/>
          <p:cNvSpPr txBox="1"/>
          <p:nvPr/>
        </p:nvSpPr>
        <p:spPr>
          <a:xfrm>
            <a:off x="1619848" y="2574871"/>
            <a:ext cx="5264529" cy="37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625" tIns="20625" rIns="20625" bIns="20625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Получить новый канал сбыта продукции в сети интернет на сайте маркетплейса и в мобильном приложении «Своё Родное»</a:t>
            </a:r>
            <a:endParaRPr/>
          </a:p>
        </p:txBody>
      </p:sp>
      <p:sp>
        <p:nvSpPr>
          <p:cNvPr id="295" name="Google Shape;295;p36"/>
          <p:cNvSpPr txBox="1"/>
          <p:nvPr/>
        </p:nvSpPr>
        <p:spPr>
          <a:xfrm>
            <a:off x="1619848" y="3557150"/>
            <a:ext cx="5159021" cy="54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625" tIns="20625" rIns="20625" bIns="20625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Получить возможность реализации товаров непосредственно потребителям без посредников и без торговой наценки розничных сетей</a:t>
            </a:r>
            <a:endParaRPr/>
          </a:p>
        </p:txBody>
      </p:sp>
      <p:sp>
        <p:nvSpPr>
          <p:cNvPr id="296" name="Google Shape;296;p36"/>
          <p:cNvSpPr txBox="1"/>
          <p:nvPr/>
        </p:nvSpPr>
        <p:spPr>
          <a:xfrm>
            <a:off x="1619848" y="4705629"/>
            <a:ext cx="5264529" cy="37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625" tIns="20625" rIns="20625" bIns="20625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Получить маркетинговую и технологическую поддержку в продвижение в цифровой среде своего бренда и продукции</a:t>
            </a:r>
            <a:endParaRPr/>
          </a:p>
        </p:txBody>
      </p:sp>
      <p:pic>
        <p:nvPicPr>
          <p:cNvPr id="297" name="Google Shape;297;p36"/>
          <p:cNvPicPr preferRelativeResize="0"/>
          <p:nvPr/>
        </p:nvPicPr>
        <p:blipFill rotWithShape="1">
          <a:blip r:embed="rId6">
            <a:alphaModFix/>
          </a:blip>
          <a:srcRect l="17995" t="28783" r="18257" b="12429"/>
          <a:stretch/>
        </p:blipFill>
        <p:spPr>
          <a:xfrm>
            <a:off x="8505058" y="2256533"/>
            <a:ext cx="1573357" cy="314012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6"/>
          <p:cNvSpPr txBox="1"/>
          <p:nvPr/>
        </p:nvSpPr>
        <p:spPr>
          <a:xfrm>
            <a:off x="231494" y="271210"/>
            <a:ext cx="10044620" cy="33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6331"/>
              </a:buClr>
              <a:buSzPts val="2000"/>
              <a:buFont typeface="Montserrat"/>
              <a:buNone/>
            </a:pPr>
            <a:r>
              <a:rPr lang="ru-RU" sz="2000" b="0" i="0" u="none" strike="noStrike" cap="none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  <a:t>Ценность для фермера в роли «Продавец «Своё Родное»</a:t>
            </a:r>
            <a:endParaRPr sz="2000" b="0" i="0" u="none" strike="noStrike" cap="none">
              <a:solidFill>
                <a:srgbClr val="1B63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" name="Google Shape;108;p2" descr="Вырезка экрана">
            <a:extLst>
              <a:ext uri="{FF2B5EF4-FFF2-40B4-BE49-F238E27FC236}">
                <a16:creationId xmlns:a16="http://schemas.microsoft.com/office/drawing/2014/main" id="{90575751-C1DB-CA46-824D-98AFCAEEDF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18172" y="361573"/>
            <a:ext cx="2873828" cy="620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" name="Google Shape;247;p35"/>
          <p:cNvGraphicFramePr/>
          <p:nvPr/>
        </p:nvGraphicFramePr>
        <p:xfrm>
          <a:off x="7077075" y="4154612"/>
          <a:ext cx="4877625" cy="2453825"/>
        </p:xfrm>
        <a:graphic>
          <a:graphicData uri="http://schemas.openxmlformats.org/drawingml/2006/table">
            <a:tbl>
              <a:tblPr firstRow="1" bandRow="1">
                <a:noFill/>
                <a:tableStyleId>{8D319D77-1A58-4DE7-B636-133F6703EBBD}</a:tableStyleId>
              </a:tblPr>
              <a:tblGrid>
                <a:gridCol w="487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53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8" name="Google Shape;248;p35"/>
          <p:cNvSpPr txBox="1"/>
          <p:nvPr/>
        </p:nvSpPr>
        <p:spPr>
          <a:xfrm>
            <a:off x="808906" y="1361481"/>
            <a:ext cx="934513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Шаги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5"/>
          <p:cNvSpPr txBox="1"/>
          <p:nvPr/>
        </p:nvSpPr>
        <p:spPr>
          <a:xfrm>
            <a:off x="2572419" y="1489333"/>
            <a:ext cx="8269135" cy="200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5"/>
          <p:cNvSpPr txBox="1"/>
          <p:nvPr/>
        </p:nvSpPr>
        <p:spPr>
          <a:xfrm>
            <a:off x="1788426" y="1574777"/>
            <a:ext cx="7058394" cy="23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обавить профиль продавца сельскохозяйственной продукции для АПК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5"/>
          <p:cNvSpPr txBox="1"/>
          <p:nvPr/>
        </p:nvSpPr>
        <p:spPr>
          <a:xfrm>
            <a:off x="1459980" y="1229274"/>
            <a:ext cx="324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5"/>
          <p:cNvSpPr txBox="1"/>
          <p:nvPr/>
        </p:nvSpPr>
        <p:spPr>
          <a:xfrm>
            <a:off x="1459980" y="1547362"/>
            <a:ext cx="324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3" name="Google Shape;253;p35"/>
          <p:cNvGrpSpPr/>
          <p:nvPr/>
        </p:nvGrpSpPr>
        <p:grpSpPr>
          <a:xfrm>
            <a:off x="281866" y="1293873"/>
            <a:ext cx="356246" cy="380563"/>
            <a:chOff x="1081088" y="3530601"/>
            <a:chExt cx="465138" cy="496888"/>
          </a:xfrm>
        </p:grpSpPr>
        <p:sp>
          <p:nvSpPr>
            <p:cNvPr id="254" name="Google Shape;254;p35"/>
            <p:cNvSpPr/>
            <p:nvPr/>
          </p:nvSpPr>
          <p:spPr>
            <a:xfrm>
              <a:off x="1374776" y="3927476"/>
              <a:ext cx="23813" cy="142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1279526" y="3530601"/>
              <a:ext cx="266700" cy="496888"/>
            </a:xfrm>
            <a:custGeom>
              <a:avLst/>
              <a:gdLst/>
              <a:ahLst/>
              <a:cxnLst/>
              <a:rect l="l" t="t" r="r" b="b"/>
              <a:pathLst>
                <a:path w="137" h="256" extrusionOk="0">
                  <a:moveTo>
                    <a:pt x="65" y="256"/>
                  </a:moveTo>
                  <a:cubicBezTo>
                    <a:pt x="57" y="256"/>
                    <a:pt x="57" y="256"/>
                    <a:pt x="57" y="256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6"/>
                    <a:pt x="59" y="204"/>
                    <a:pt x="61" y="204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96" y="204"/>
                    <a:pt x="105" y="195"/>
                    <a:pt x="105" y="184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6"/>
                    <a:pt x="107" y="144"/>
                    <a:pt x="109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8"/>
                    <a:pt x="105" y="88"/>
                  </a:cubicBezTo>
                  <a:cubicBezTo>
                    <a:pt x="105" y="44"/>
                    <a:pt x="69" y="8"/>
                    <a:pt x="25" y="8"/>
                  </a:cubicBezTo>
                  <a:cubicBezTo>
                    <a:pt x="17" y="8"/>
                    <a:pt x="10" y="9"/>
                    <a:pt x="2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"/>
                    <a:pt x="17" y="0"/>
                    <a:pt x="25" y="0"/>
                  </a:cubicBezTo>
                  <a:cubicBezTo>
                    <a:pt x="73" y="0"/>
                    <a:pt x="113" y="39"/>
                    <a:pt x="113" y="87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7" y="139"/>
                    <a:pt x="137" y="139"/>
                    <a:pt x="137" y="140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37" y="150"/>
                    <a:pt x="135" y="152"/>
                    <a:pt x="133" y="152"/>
                  </a:cubicBezTo>
                  <a:cubicBezTo>
                    <a:pt x="113" y="152"/>
                    <a:pt x="113" y="152"/>
                    <a:pt x="113" y="152"/>
                  </a:cubicBezTo>
                  <a:cubicBezTo>
                    <a:pt x="113" y="184"/>
                    <a:pt x="113" y="184"/>
                    <a:pt x="113" y="184"/>
                  </a:cubicBezTo>
                  <a:cubicBezTo>
                    <a:pt x="113" y="199"/>
                    <a:pt x="101" y="212"/>
                    <a:pt x="85" y="212"/>
                  </a:cubicBezTo>
                  <a:cubicBezTo>
                    <a:pt x="65" y="212"/>
                    <a:pt x="65" y="212"/>
                    <a:pt x="65" y="212"/>
                  </a:cubicBezTo>
                  <a:lnTo>
                    <a:pt x="65" y="2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35"/>
            <p:cNvSpPr/>
            <p:nvPr/>
          </p:nvSpPr>
          <p:spPr>
            <a:xfrm>
              <a:off x="1198563" y="3836988"/>
              <a:ext cx="36513" cy="190500"/>
            </a:xfrm>
            <a:custGeom>
              <a:avLst/>
              <a:gdLst/>
              <a:ahLst/>
              <a:cxnLst/>
              <a:rect l="l" t="t" r="r" b="b"/>
              <a:pathLst>
                <a:path w="19" h="98" extrusionOk="0">
                  <a:moveTo>
                    <a:pt x="19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33"/>
                    <a:pt x="5" y="18"/>
                    <a:pt x="0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15"/>
                    <a:pt x="19" y="32"/>
                    <a:pt x="19" y="50"/>
                  </a:cubicBezTo>
                  <a:lnTo>
                    <a:pt x="19" y="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35"/>
            <p:cNvSpPr/>
            <p:nvPr/>
          </p:nvSpPr>
          <p:spPr>
            <a:xfrm>
              <a:off x="1111251" y="3562351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68" y="136"/>
                  </a:moveTo>
                  <a:cubicBezTo>
                    <a:pt x="31" y="136"/>
                    <a:pt x="0" y="105"/>
                    <a:pt x="0" y="68"/>
                  </a:cubicBezTo>
                  <a:cubicBezTo>
                    <a:pt x="0" y="30"/>
                    <a:pt x="31" y="0"/>
                    <a:pt x="68" y="0"/>
                  </a:cubicBezTo>
                  <a:cubicBezTo>
                    <a:pt x="106" y="0"/>
                    <a:pt x="136" y="30"/>
                    <a:pt x="136" y="68"/>
                  </a:cubicBezTo>
                  <a:cubicBezTo>
                    <a:pt x="136" y="105"/>
                    <a:pt x="106" y="136"/>
                    <a:pt x="68" y="136"/>
                  </a:cubicBezTo>
                  <a:close/>
                  <a:moveTo>
                    <a:pt x="68" y="8"/>
                  </a:moveTo>
                  <a:cubicBezTo>
                    <a:pt x="35" y="8"/>
                    <a:pt x="8" y="35"/>
                    <a:pt x="8" y="68"/>
                  </a:cubicBezTo>
                  <a:cubicBezTo>
                    <a:pt x="8" y="101"/>
                    <a:pt x="35" y="128"/>
                    <a:pt x="68" y="128"/>
                  </a:cubicBezTo>
                  <a:cubicBezTo>
                    <a:pt x="101" y="128"/>
                    <a:pt x="128" y="101"/>
                    <a:pt x="128" y="68"/>
                  </a:cubicBezTo>
                  <a:cubicBezTo>
                    <a:pt x="128" y="35"/>
                    <a:pt x="101" y="8"/>
                    <a:pt x="6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35"/>
            <p:cNvSpPr/>
            <p:nvPr/>
          </p:nvSpPr>
          <p:spPr>
            <a:xfrm>
              <a:off x="1150938" y="3598863"/>
              <a:ext cx="101600" cy="103188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8" y="53"/>
                  </a:moveTo>
                  <a:cubicBezTo>
                    <a:pt x="47" y="53"/>
                    <a:pt x="46" y="52"/>
                    <a:pt x="45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3" y="47"/>
                    <a:pt x="53" y="50"/>
                    <a:pt x="51" y="52"/>
                  </a:cubicBezTo>
                  <a:cubicBezTo>
                    <a:pt x="50" y="52"/>
                    <a:pt x="49" y="53"/>
                    <a:pt x="4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35"/>
            <p:cNvSpPr/>
            <p:nvPr/>
          </p:nvSpPr>
          <p:spPr>
            <a:xfrm>
              <a:off x="1081088" y="3530601"/>
              <a:ext cx="84138" cy="85725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40" y="44"/>
                  </a:move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0"/>
                    <a:pt x="0" y="19"/>
                  </a:cubicBezTo>
                  <a:cubicBezTo>
                    <a:pt x="1" y="17"/>
                    <a:pt x="2" y="16"/>
                    <a:pt x="3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4" y="22"/>
                    <a:pt x="44" y="23"/>
                    <a:pt x="44" y="24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2"/>
                    <a:pt x="42" y="44"/>
                    <a:pt x="40" y="44"/>
                  </a:cubicBezTo>
                  <a:close/>
                  <a:moveTo>
                    <a:pt x="26" y="36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19" y="19"/>
                    <a:pt x="17" y="20"/>
                  </a:cubicBezTo>
                  <a:cubicBezTo>
                    <a:pt x="12" y="22"/>
                    <a:pt x="12" y="22"/>
                    <a:pt x="12" y="22"/>
                  </a:cubicBezTo>
                  <a:lnTo>
                    <a:pt x="26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1150938" y="3600451"/>
              <a:ext cx="185738" cy="187325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96"/>
                  </a:moveTo>
                  <a:cubicBezTo>
                    <a:pt x="22" y="96"/>
                    <a:pt x="0" y="74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5" y="0"/>
                    <a:pt x="96" y="21"/>
                    <a:pt x="96" y="48"/>
                  </a:cubicBezTo>
                  <a:cubicBezTo>
                    <a:pt x="96" y="74"/>
                    <a:pt x="75" y="96"/>
                    <a:pt x="48" y="96"/>
                  </a:cubicBezTo>
                  <a:close/>
                  <a:moveTo>
                    <a:pt x="48" y="8"/>
                  </a:moveTo>
                  <a:cubicBezTo>
                    <a:pt x="26" y="8"/>
                    <a:pt x="8" y="26"/>
                    <a:pt x="8" y="48"/>
                  </a:cubicBezTo>
                  <a:cubicBezTo>
                    <a:pt x="8" y="70"/>
                    <a:pt x="26" y="88"/>
                    <a:pt x="48" y="88"/>
                  </a:cubicBezTo>
                  <a:cubicBezTo>
                    <a:pt x="70" y="88"/>
                    <a:pt x="88" y="70"/>
                    <a:pt x="88" y="48"/>
                  </a:cubicBezTo>
                  <a:cubicBezTo>
                    <a:pt x="88" y="26"/>
                    <a:pt x="70" y="8"/>
                    <a:pt x="4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35"/>
            <p:cNvSpPr/>
            <p:nvPr/>
          </p:nvSpPr>
          <p:spPr>
            <a:xfrm>
              <a:off x="1189038" y="3640138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6" y="12"/>
                    <a:pt x="56" y="28"/>
                  </a:cubicBezTo>
                  <a:cubicBezTo>
                    <a:pt x="56" y="43"/>
                    <a:pt x="44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2" name="Google Shape;262;p35"/>
          <p:cNvSpPr txBox="1"/>
          <p:nvPr/>
        </p:nvSpPr>
        <p:spPr>
          <a:xfrm>
            <a:off x="2601635" y="1229174"/>
            <a:ext cx="8258987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35"/>
          <p:cNvSpPr txBox="1"/>
          <p:nvPr/>
        </p:nvSpPr>
        <p:spPr>
          <a:xfrm>
            <a:off x="1459980" y="948971"/>
            <a:ext cx="324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5"/>
          <p:cNvSpPr txBox="1"/>
          <p:nvPr/>
        </p:nvSpPr>
        <p:spPr>
          <a:xfrm>
            <a:off x="1788426" y="980206"/>
            <a:ext cx="8258987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Зарегистрироваться на платформе «Своё.Фермерство»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5"/>
          <p:cNvSpPr txBox="1"/>
          <p:nvPr/>
        </p:nvSpPr>
        <p:spPr>
          <a:xfrm>
            <a:off x="1788426" y="1260489"/>
            <a:ext cx="8258987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Зарегистрировать организацию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35"/>
          <p:cNvSpPr txBox="1"/>
          <p:nvPr/>
        </p:nvSpPr>
        <p:spPr>
          <a:xfrm>
            <a:off x="231494" y="271210"/>
            <a:ext cx="10044620" cy="33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6331"/>
              </a:buClr>
              <a:buSzPts val="2000"/>
              <a:buFont typeface="Montserrat"/>
              <a:buNone/>
            </a:pPr>
            <a:r>
              <a:rPr lang="ru-RU" sz="2000" b="0" i="0" u="none" strike="noStrike" cap="none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  <a:t>Регистрация роли «Продавец «Своё.Фермерство»</a:t>
            </a:r>
            <a:endParaRPr sz="2000" b="0" i="0" u="none" strike="noStrike" cap="none">
              <a:solidFill>
                <a:srgbClr val="1B63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p35"/>
          <p:cNvSpPr txBox="1"/>
          <p:nvPr/>
        </p:nvSpPr>
        <p:spPr>
          <a:xfrm>
            <a:off x="1791360" y="1990909"/>
            <a:ext cx="4345671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Ознакомиться и принять порядок использования сайта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5"/>
          <p:cNvSpPr txBox="1"/>
          <p:nvPr/>
        </p:nvSpPr>
        <p:spPr>
          <a:xfrm>
            <a:off x="1462914" y="1963494"/>
            <a:ext cx="324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225" y="3625165"/>
            <a:ext cx="5353275" cy="3180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5"/>
          <p:cNvPicPr preferRelativeResize="0"/>
          <p:nvPr/>
        </p:nvPicPr>
        <p:blipFill rotWithShape="1">
          <a:blip r:embed="rId4">
            <a:alphaModFix/>
          </a:blip>
          <a:srcRect l="-5808" t="11608" r="-5615" b="17596"/>
          <a:stretch/>
        </p:blipFill>
        <p:spPr>
          <a:xfrm>
            <a:off x="346307" y="3673852"/>
            <a:ext cx="5657113" cy="224639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1" name="Google Shape;271;p35"/>
          <p:cNvGraphicFramePr/>
          <p:nvPr/>
        </p:nvGraphicFramePr>
        <p:xfrm>
          <a:off x="6325806" y="2197276"/>
          <a:ext cx="4877625" cy="2453825"/>
        </p:xfrm>
        <a:graphic>
          <a:graphicData uri="http://schemas.openxmlformats.org/drawingml/2006/table">
            <a:tbl>
              <a:tblPr firstRow="1" bandRow="1">
                <a:noFill/>
                <a:tableStyleId>{8D319D77-1A58-4DE7-B636-133F6703EBBD}</a:tableStyleId>
              </a:tblPr>
              <a:tblGrid>
                <a:gridCol w="487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53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72" name="Google Shape;272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9151" y="2481945"/>
            <a:ext cx="4583660" cy="178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7137" y="4651107"/>
            <a:ext cx="4587569" cy="1935683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5"/>
          <p:cNvSpPr txBox="1"/>
          <p:nvPr/>
        </p:nvSpPr>
        <p:spPr>
          <a:xfrm>
            <a:off x="1467232" y="2388918"/>
            <a:ext cx="324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5.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35"/>
          <p:cNvSpPr txBox="1"/>
          <p:nvPr/>
        </p:nvSpPr>
        <p:spPr>
          <a:xfrm>
            <a:off x="1784108" y="2429317"/>
            <a:ext cx="4345671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Заполнить ценовое предложение и опубликовать.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35"/>
          <p:cNvSpPr txBox="1"/>
          <p:nvPr/>
        </p:nvSpPr>
        <p:spPr>
          <a:xfrm>
            <a:off x="1467232" y="2724210"/>
            <a:ext cx="324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5"/>
          <p:cNvSpPr txBox="1"/>
          <p:nvPr/>
        </p:nvSpPr>
        <p:spPr>
          <a:xfrm>
            <a:off x="1791359" y="3171564"/>
            <a:ext cx="4345671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После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модерации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ваш товар отобразится на сайте.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108;p2" descr="Вырезка экрана">
            <a:extLst>
              <a:ext uri="{FF2B5EF4-FFF2-40B4-BE49-F238E27FC236}">
                <a16:creationId xmlns:a16="http://schemas.microsoft.com/office/drawing/2014/main" id="{92E945F1-EC74-984E-B1BB-8513C50A15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18172" y="361573"/>
            <a:ext cx="2873828" cy="62036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276;p35">
            <a:extLst>
              <a:ext uri="{FF2B5EF4-FFF2-40B4-BE49-F238E27FC236}">
                <a16:creationId xmlns:a16="http://schemas.microsoft.com/office/drawing/2014/main" id="{62DDBF77-B7DD-2849-8E65-06667F1379B4}"/>
              </a:ext>
            </a:extLst>
          </p:cNvPr>
          <p:cNvSpPr txBox="1"/>
          <p:nvPr/>
        </p:nvSpPr>
        <p:spPr>
          <a:xfrm>
            <a:off x="1459980" y="3141811"/>
            <a:ext cx="32412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7.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277;p35">
            <a:extLst>
              <a:ext uri="{FF2B5EF4-FFF2-40B4-BE49-F238E27FC236}">
                <a16:creationId xmlns:a16="http://schemas.microsoft.com/office/drawing/2014/main" id="{8E16FDC1-F405-254D-8EC3-F40C99C4765E}"/>
              </a:ext>
            </a:extLst>
          </p:cNvPr>
          <p:cNvSpPr txBox="1"/>
          <p:nvPr/>
        </p:nvSpPr>
        <p:spPr>
          <a:xfrm>
            <a:off x="1791359" y="2779225"/>
            <a:ext cx="4345671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Montserrat"/>
                <a:sym typeface="Montserrat"/>
              </a:rPr>
              <a:t>Заполнить информацию о компании на странице продавца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0200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3" name="Google Shape;303;p6"/>
          <p:cNvGraphicFramePr/>
          <p:nvPr>
            <p:extLst>
              <p:ext uri="{D42A27DB-BD31-4B8C-83A1-F6EECF244321}">
                <p14:modId xmlns:p14="http://schemas.microsoft.com/office/powerpoint/2010/main" val="1504379868"/>
              </p:ext>
            </p:extLst>
          </p:nvPr>
        </p:nvGraphicFramePr>
        <p:xfrm>
          <a:off x="7077075" y="4154612"/>
          <a:ext cx="4877625" cy="2453825"/>
        </p:xfrm>
        <a:graphic>
          <a:graphicData uri="http://schemas.openxmlformats.org/drawingml/2006/table">
            <a:tbl>
              <a:tblPr firstRow="1" bandRow="1">
                <a:noFill/>
                <a:tableStyleId>{8D319D77-1A58-4DE7-B636-133F6703EBBD}</a:tableStyleId>
              </a:tblPr>
              <a:tblGrid>
                <a:gridCol w="487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53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4" name="Google Shape;304;p6"/>
          <p:cNvSpPr txBox="1"/>
          <p:nvPr/>
        </p:nvSpPr>
        <p:spPr>
          <a:xfrm>
            <a:off x="808906" y="1361481"/>
            <a:ext cx="934513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Шаги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6"/>
          <p:cNvSpPr txBox="1"/>
          <p:nvPr/>
        </p:nvSpPr>
        <p:spPr>
          <a:xfrm>
            <a:off x="2572419" y="1489333"/>
            <a:ext cx="8269135" cy="200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6"/>
          <p:cNvSpPr txBox="1"/>
          <p:nvPr/>
        </p:nvSpPr>
        <p:spPr>
          <a:xfrm>
            <a:off x="1788426" y="1574777"/>
            <a:ext cx="6857863" cy="195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Подключить роль «Своё Родное» -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Фермерская продукция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продажа в розницу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6"/>
          <p:cNvSpPr txBox="1"/>
          <p:nvPr/>
        </p:nvSpPr>
        <p:spPr>
          <a:xfrm>
            <a:off x="1459980" y="1229274"/>
            <a:ext cx="324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6"/>
          <p:cNvSpPr txBox="1"/>
          <p:nvPr/>
        </p:nvSpPr>
        <p:spPr>
          <a:xfrm>
            <a:off x="1459980" y="1547362"/>
            <a:ext cx="324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9" name="Google Shape;309;p6"/>
          <p:cNvGrpSpPr/>
          <p:nvPr/>
        </p:nvGrpSpPr>
        <p:grpSpPr>
          <a:xfrm>
            <a:off x="281866" y="1293873"/>
            <a:ext cx="356246" cy="380563"/>
            <a:chOff x="1081088" y="3530601"/>
            <a:chExt cx="465138" cy="496888"/>
          </a:xfrm>
        </p:grpSpPr>
        <p:sp>
          <p:nvSpPr>
            <p:cNvPr id="310" name="Google Shape;310;p6"/>
            <p:cNvSpPr/>
            <p:nvPr/>
          </p:nvSpPr>
          <p:spPr>
            <a:xfrm>
              <a:off x="1374776" y="3927476"/>
              <a:ext cx="23813" cy="142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1279526" y="3530601"/>
              <a:ext cx="266700" cy="496888"/>
            </a:xfrm>
            <a:custGeom>
              <a:avLst/>
              <a:gdLst/>
              <a:ahLst/>
              <a:cxnLst/>
              <a:rect l="l" t="t" r="r" b="b"/>
              <a:pathLst>
                <a:path w="137" h="256" extrusionOk="0">
                  <a:moveTo>
                    <a:pt x="65" y="256"/>
                  </a:moveTo>
                  <a:cubicBezTo>
                    <a:pt x="57" y="256"/>
                    <a:pt x="57" y="256"/>
                    <a:pt x="57" y="256"/>
                  </a:cubicBezTo>
                  <a:cubicBezTo>
                    <a:pt x="57" y="208"/>
                    <a:pt x="57" y="208"/>
                    <a:pt x="57" y="208"/>
                  </a:cubicBezTo>
                  <a:cubicBezTo>
                    <a:pt x="57" y="206"/>
                    <a:pt x="59" y="204"/>
                    <a:pt x="61" y="204"/>
                  </a:cubicBezTo>
                  <a:cubicBezTo>
                    <a:pt x="85" y="204"/>
                    <a:pt x="85" y="204"/>
                    <a:pt x="85" y="204"/>
                  </a:cubicBezTo>
                  <a:cubicBezTo>
                    <a:pt x="96" y="204"/>
                    <a:pt x="105" y="195"/>
                    <a:pt x="105" y="184"/>
                  </a:cubicBezTo>
                  <a:cubicBezTo>
                    <a:pt x="105" y="148"/>
                    <a:pt x="105" y="148"/>
                    <a:pt x="105" y="148"/>
                  </a:cubicBezTo>
                  <a:cubicBezTo>
                    <a:pt x="105" y="146"/>
                    <a:pt x="107" y="144"/>
                    <a:pt x="109" y="144"/>
                  </a:cubicBezTo>
                  <a:cubicBezTo>
                    <a:pt x="129" y="144"/>
                    <a:pt x="129" y="144"/>
                    <a:pt x="129" y="144"/>
                  </a:cubicBezTo>
                  <a:cubicBezTo>
                    <a:pt x="129" y="141"/>
                    <a:pt x="129" y="141"/>
                    <a:pt x="129" y="141"/>
                  </a:cubicBezTo>
                  <a:cubicBezTo>
                    <a:pt x="106" y="89"/>
                    <a:pt x="106" y="89"/>
                    <a:pt x="106" y="89"/>
                  </a:cubicBezTo>
                  <a:cubicBezTo>
                    <a:pt x="105" y="89"/>
                    <a:pt x="105" y="88"/>
                    <a:pt x="105" y="88"/>
                  </a:cubicBezTo>
                  <a:cubicBezTo>
                    <a:pt x="105" y="44"/>
                    <a:pt x="69" y="8"/>
                    <a:pt x="25" y="8"/>
                  </a:cubicBezTo>
                  <a:cubicBezTo>
                    <a:pt x="17" y="8"/>
                    <a:pt x="10" y="9"/>
                    <a:pt x="2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1"/>
                    <a:pt x="17" y="0"/>
                    <a:pt x="25" y="0"/>
                  </a:cubicBezTo>
                  <a:cubicBezTo>
                    <a:pt x="73" y="0"/>
                    <a:pt x="113" y="39"/>
                    <a:pt x="113" y="87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7" y="139"/>
                    <a:pt x="137" y="139"/>
                    <a:pt x="137" y="140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37" y="150"/>
                    <a:pt x="135" y="152"/>
                    <a:pt x="133" y="152"/>
                  </a:cubicBezTo>
                  <a:cubicBezTo>
                    <a:pt x="113" y="152"/>
                    <a:pt x="113" y="152"/>
                    <a:pt x="113" y="152"/>
                  </a:cubicBezTo>
                  <a:cubicBezTo>
                    <a:pt x="113" y="184"/>
                    <a:pt x="113" y="184"/>
                    <a:pt x="113" y="184"/>
                  </a:cubicBezTo>
                  <a:cubicBezTo>
                    <a:pt x="113" y="199"/>
                    <a:pt x="101" y="212"/>
                    <a:pt x="85" y="212"/>
                  </a:cubicBezTo>
                  <a:cubicBezTo>
                    <a:pt x="65" y="212"/>
                    <a:pt x="65" y="212"/>
                    <a:pt x="65" y="212"/>
                  </a:cubicBezTo>
                  <a:lnTo>
                    <a:pt x="65" y="2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98563" y="3836988"/>
              <a:ext cx="36513" cy="190500"/>
            </a:xfrm>
            <a:custGeom>
              <a:avLst/>
              <a:gdLst/>
              <a:ahLst/>
              <a:cxnLst/>
              <a:rect l="l" t="t" r="r" b="b"/>
              <a:pathLst>
                <a:path w="19" h="98" extrusionOk="0">
                  <a:moveTo>
                    <a:pt x="19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33"/>
                    <a:pt x="5" y="18"/>
                    <a:pt x="0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3" y="15"/>
                    <a:pt x="19" y="32"/>
                    <a:pt x="19" y="50"/>
                  </a:cubicBezTo>
                  <a:lnTo>
                    <a:pt x="19" y="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1111251" y="3562351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36" h="136" extrusionOk="0">
                  <a:moveTo>
                    <a:pt x="68" y="136"/>
                  </a:moveTo>
                  <a:cubicBezTo>
                    <a:pt x="31" y="136"/>
                    <a:pt x="0" y="105"/>
                    <a:pt x="0" y="68"/>
                  </a:cubicBezTo>
                  <a:cubicBezTo>
                    <a:pt x="0" y="30"/>
                    <a:pt x="31" y="0"/>
                    <a:pt x="68" y="0"/>
                  </a:cubicBezTo>
                  <a:cubicBezTo>
                    <a:pt x="106" y="0"/>
                    <a:pt x="136" y="30"/>
                    <a:pt x="136" y="68"/>
                  </a:cubicBezTo>
                  <a:cubicBezTo>
                    <a:pt x="136" y="105"/>
                    <a:pt x="106" y="136"/>
                    <a:pt x="68" y="136"/>
                  </a:cubicBezTo>
                  <a:close/>
                  <a:moveTo>
                    <a:pt x="68" y="8"/>
                  </a:moveTo>
                  <a:cubicBezTo>
                    <a:pt x="35" y="8"/>
                    <a:pt x="8" y="35"/>
                    <a:pt x="8" y="68"/>
                  </a:cubicBezTo>
                  <a:cubicBezTo>
                    <a:pt x="8" y="101"/>
                    <a:pt x="35" y="128"/>
                    <a:pt x="68" y="128"/>
                  </a:cubicBezTo>
                  <a:cubicBezTo>
                    <a:pt x="101" y="128"/>
                    <a:pt x="128" y="101"/>
                    <a:pt x="128" y="68"/>
                  </a:cubicBezTo>
                  <a:cubicBezTo>
                    <a:pt x="128" y="35"/>
                    <a:pt x="101" y="8"/>
                    <a:pt x="6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1150938" y="3598863"/>
              <a:ext cx="101600" cy="103188"/>
            </a:xfrm>
            <a:custGeom>
              <a:avLst/>
              <a:gdLst/>
              <a:ahLst/>
              <a:cxnLst/>
              <a:rect l="l" t="t" r="r" b="b"/>
              <a:pathLst>
                <a:path w="53" h="53" extrusionOk="0">
                  <a:moveTo>
                    <a:pt x="48" y="53"/>
                  </a:moveTo>
                  <a:cubicBezTo>
                    <a:pt x="47" y="53"/>
                    <a:pt x="46" y="52"/>
                    <a:pt x="45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3" y="47"/>
                    <a:pt x="53" y="50"/>
                    <a:pt x="51" y="52"/>
                  </a:cubicBezTo>
                  <a:cubicBezTo>
                    <a:pt x="50" y="52"/>
                    <a:pt x="49" y="53"/>
                    <a:pt x="48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81088" y="3530601"/>
              <a:ext cx="84138" cy="85725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40" y="44"/>
                  </a:move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0"/>
                    <a:pt x="0" y="19"/>
                  </a:cubicBezTo>
                  <a:cubicBezTo>
                    <a:pt x="1" y="17"/>
                    <a:pt x="2" y="16"/>
                    <a:pt x="3" y="1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4" y="22"/>
                    <a:pt x="44" y="23"/>
                    <a:pt x="44" y="24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2"/>
                    <a:pt x="42" y="44"/>
                    <a:pt x="40" y="44"/>
                  </a:cubicBezTo>
                  <a:close/>
                  <a:moveTo>
                    <a:pt x="26" y="36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19" y="19"/>
                    <a:pt x="17" y="20"/>
                  </a:cubicBezTo>
                  <a:cubicBezTo>
                    <a:pt x="12" y="22"/>
                    <a:pt x="12" y="22"/>
                    <a:pt x="12" y="22"/>
                  </a:cubicBezTo>
                  <a:lnTo>
                    <a:pt x="26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1150938" y="3600451"/>
              <a:ext cx="185738" cy="187325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96"/>
                  </a:moveTo>
                  <a:cubicBezTo>
                    <a:pt x="22" y="96"/>
                    <a:pt x="0" y="74"/>
                    <a:pt x="0" y="48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75" y="0"/>
                    <a:pt x="96" y="21"/>
                    <a:pt x="96" y="48"/>
                  </a:cubicBezTo>
                  <a:cubicBezTo>
                    <a:pt x="96" y="74"/>
                    <a:pt x="75" y="96"/>
                    <a:pt x="48" y="96"/>
                  </a:cubicBezTo>
                  <a:close/>
                  <a:moveTo>
                    <a:pt x="48" y="8"/>
                  </a:moveTo>
                  <a:cubicBezTo>
                    <a:pt x="26" y="8"/>
                    <a:pt x="8" y="26"/>
                    <a:pt x="8" y="48"/>
                  </a:cubicBezTo>
                  <a:cubicBezTo>
                    <a:pt x="8" y="70"/>
                    <a:pt x="26" y="88"/>
                    <a:pt x="48" y="88"/>
                  </a:cubicBezTo>
                  <a:cubicBezTo>
                    <a:pt x="70" y="88"/>
                    <a:pt x="88" y="70"/>
                    <a:pt x="88" y="48"/>
                  </a:cubicBezTo>
                  <a:cubicBezTo>
                    <a:pt x="88" y="26"/>
                    <a:pt x="70" y="8"/>
                    <a:pt x="4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1189038" y="3640138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28" y="56"/>
                  </a:moveTo>
                  <a:cubicBezTo>
                    <a:pt x="13" y="56"/>
                    <a:pt x="0" y="43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6" y="12"/>
                    <a:pt x="56" y="28"/>
                  </a:cubicBezTo>
                  <a:cubicBezTo>
                    <a:pt x="56" y="43"/>
                    <a:pt x="44" y="56"/>
                    <a:pt x="28" y="56"/>
                  </a:cubicBezTo>
                  <a:close/>
                  <a:moveTo>
                    <a:pt x="28" y="8"/>
                  </a:moveTo>
                  <a:cubicBezTo>
                    <a:pt x="17" y="8"/>
                    <a:pt x="8" y="17"/>
                    <a:pt x="8" y="28"/>
                  </a:cubicBezTo>
                  <a:cubicBezTo>
                    <a:pt x="8" y="39"/>
                    <a:pt x="17" y="48"/>
                    <a:pt x="28" y="48"/>
                  </a:cubicBezTo>
                  <a:cubicBezTo>
                    <a:pt x="39" y="48"/>
                    <a:pt x="48" y="39"/>
                    <a:pt x="48" y="28"/>
                  </a:cubicBezTo>
                  <a:cubicBezTo>
                    <a:pt x="48" y="17"/>
                    <a:pt x="39" y="8"/>
                    <a:pt x="28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8" name="Google Shape;318;p6"/>
          <p:cNvSpPr txBox="1"/>
          <p:nvPr/>
        </p:nvSpPr>
        <p:spPr>
          <a:xfrm>
            <a:off x="2601635" y="1229174"/>
            <a:ext cx="8258987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6"/>
          <p:cNvSpPr txBox="1"/>
          <p:nvPr/>
        </p:nvSpPr>
        <p:spPr>
          <a:xfrm>
            <a:off x="1459980" y="948971"/>
            <a:ext cx="324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6"/>
          <p:cNvSpPr txBox="1"/>
          <p:nvPr/>
        </p:nvSpPr>
        <p:spPr>
          <a:xfrm>
            <a:off x="1788426" y="980206"/>
            <a:ext cx="8258987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Зарегистрироваться на платформе «Своё.Фермерство»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6"/>
          <p:cNvSpPr txBox="1"/>
          <p:nvPr/>
        </p:nvSpPr>
        <p:spPr>
          <a:xfrm>
            <a:off x="1788426" y="1260489"/>
            <a:ext cx="8258987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Зарегистрировать организацию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6"/>
          <p:cNvSpPr txBox="1"/>
          <p:nvPr/>
        </p:nvSpPr>
        <p:spPr>
          <a:xfrm>
            <a:off x="231494" y="271210"/>
            <a:ext cx="10044620" cy="338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6331"/>
              </a:buClr>
              <a:buSzPts val="2000"/>
              <a:buFont typeface="Montserrat"/>
              <a:buNone/>
            </a:pPr>
            <a:r>
              <a:rPr lang="ru-RU" sz="2000" b="0" i="0" u="none" strike="noStrike" cap="none">
                <a:solidFill>
                  <a:srgbClr val="1B6331"/>
                </a:solidFill>
                <a:latin typeface="Montserrat"/>
                <a:ea typeface="Montserrat"/>
                <a:cs typeface="Montserrat"/>
                <a:sym typeface="Montserrat"/>
              </a:rPr>
              <a:t>Регистрация роли «Продавец «Своё Родное»</a:t>
            </a:r>
            <a:endParaRPr sz="2000" b="0" i="0" u="none" strike="noStrike" cap="none">
              <a:solidFill>
                <a:srgbClr val="1B63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3" name="Google Shape;323;p6"/>
          <p:cNvSpPr txBox="1"/>
          <p:nvPr/>
        </p:nvSpPr>
        <p:spPr>
          <a:xfrm>
            <a:off x="1791360" y="1990909"/>
            <a:ext cx="4345671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Ознакомиться и принять порядок использования сайта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6"/>
          <p:cNvSpPr txBox="1"/>
          <p:nvPr/>
        </p:nvSpPr>
        <p:spPr>
          <a:xfrm>
            <a:off x="1462914" y="1963494"/>
            <a:ext cx="324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800" y="3141198"/>
            <a:ext cx="5353275" cy="3180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6"/>
          <p:cNvPicPr preferRelativeResize="0"/>
          <p:nvPr/>
        </p:nvPicPr>
        <p:blipFill rotWithShape="1">
          <a:blip r:embed="rId4">
            <a:alphaModFix/>
          </a:blip>
          <a:srcRect l="-5808" t="11608" r="-5615" b="17596"/>
          <a:stretch/>
        </p:blipFill>
        <p:spPr>
          <a:xfrm>
            <a:off x="346307" y="3275176"/>
            <a:ext cx="5657113" cy="2246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6"/>
          <p:cNvPicPr preferRelativeResize="0"/>
          <p:nvPr/>
        </p:nvPicPr>
        <p:blipFill rotWithShape="1">
          <a:blip r:embed="rId5">
            <a:alphaModFix/>
          </a:blip>
          <a:srcRect l="6066" t="20435" r="2876" b="6697"/>
          <a:stretch/>
        </p:blipFill>
        <p:spPr>
          <a:xfrm>
            <a:off x="7346873" y="4322849"/>
            <a:ext cx="4448908" cy="22251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8" name="Google Shape;328;p6"/>
          <p:cNvGraphicFramePr/>
          <p:nvPr>
            <p:extLst>
              <p:ext uri="{D42A27DB-BD31-4B8C-83A1-F6EECF244321}">
                <p14:modId xmlns:p14="http://schemas.microsoft.com/office/powerpoint/2010/main" val="3242783743"/>
              </p:ext>
            </p:extLst>
          </p:nvPr>
        </p:nvGraphicFramePr>
        <p:xfrm>
          <a:off x="6325806" y="2197276"/>
          <a:ext cx="4877625" cy="2453825"/>
        </p:xfrm>
        <a:graphic>
          <a:graphicData uri="http://schemas.openxmlformats.org/drawingml/2006/table">
            <a:tbl>
              <a:tblPr firstRow="1" bandRow="1">
                <a:noFill/>
                <a:tableStyleId>{8D319D77-1A58-4DE7-B636-133F6703EBBD}</a:tableStyleId>
              </a:tblPr>
              <a:tblGrid>
                <a:gridCol w="487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53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9" name="Google Shape;108;p2" descr="Вырезка экрана">
            <a:extLst>
              <a:ext uri="{FF2B5EF4-FFF2-40B4-BE49-F238E27FC236}">
                <a16:creationId xmlns:a16="http://schemas.microsoft.com/office/drawing/2014/main" id="{EEB3C8EC-7C0F-3046-B074-5BB0BEBC2F7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18172" y="361573"/>
            <a:ext cx="2873828" cy="62036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274;p35">
            <a:extLst>
              <a:ext uri="{FF2B5EF4-FFF2-40B4-BE49-F238E27FC236}">
                <a16:creationId xmlns:a16="http://schemas.microsoft.com/office/drawing/2014/main" id="{103B463F-CB4C-A846-B275-097B0D3AE3FC}"/>
              </a:ext>
            </a:extLst>
          </p:cNvPr>
          <p:cNvSpPr txBox="1"/>
          <p:nvPr/>
        </p:nvSpPr>
        <p:spPr>
          <a:xfrm>
            <a:off x="1467232" y="2388918"/>
            <a:ext cx="324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5.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275;p35">
            <a:extLst>
              <a:ext uri="{FF2B5EF4-FFF2-40B4-BE49-F238E27FC236}">
                <a16:creationId xmlns:a16="http://schemas.microsoft.com/office/drawing/2014/main" id="{CD0418BA-4CF7-3940-BD6A-3B5D34BF66F2}"/>
              </a:ext>
            </a:extLst>
          </p:cNvPr>
          <p:cNvSpPr txBox="1"/>
          <p:nvPr/>
        </p:nvSpPr>
        <p:spPr>
          <a:xfrm>
            <a:off x="1784108" y="2429317"/>
            <a:ext cx="4345671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Заполнить ценовое предложение и опубликовать.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276;p35">
            <a:extLst>
              <a:ext uri="{FF2B5EF4-FFF2-40B4-BE49-F238E27FC236}">
                <a16:creationId xmlns:a16="http://schemas.microsoft.com/office/drawing/2014/main" id="{DEE2817F-F224-3E4C-87D2-814DBBF612BB}"/>
              </a:ext>
            </a:extLst>
          </p:cNvPr>
          <p:cNvSpPr txBox="1"/>
          <p:nvPr/>
        </p:nvSpPr>
        <p:spPr>
          <a:xfrm>
            <a:off x="1467232" y="2724210"/>
            <a:ext cx="32412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6.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277;p35">
            <a:extLst>
              <a:ext uri="{FF2B5EF4-FFF2-40B4-BE49-F238E27FC236}">
                <a16:creationId xmlns:a16="http://schemas.microsoft.com/office/drawing/2014/main" id="{E0A457D8-C25E-5940-92B9-F99574E62B3C}"/>
              </a:ext>
            </a:extLst>
          </p:cNvPr>
          <p:cNvSpPr txBox="1"/>
          <p:nvPr/>
        </p:nvSpPr>
        <p:spPr>
          <a:xfrm>
            <a:off x="1791359" y="2763867"/>
            <a:ext cx="4345671" cy="24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После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модерации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ваш товар отобразится на сайте.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3943E1-1EFD-BF4D-AA08-9EADE83CA0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4657" y="2301130"/>
            <a:ext cx="4639922" cy="221909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РСХБ">
      <a:dk1>
        <a:srgbClr val="3A3838"/>
      </a:dk1>
      <a:lt1>
        <a:srgbClr val="FFFFFF"/>
      </a:lt1>
      <a:dk2>
        <a:srgbClr val="1A512F"/>
      </a:dk2>
      <a:lt2>
        <a:srgbClr val="F0F0F0"/>
      </a:lt2>
      <a:accent1>
        <a:srgbClr val="258442"/>
      </a:accent1>
      <a:accent2>
        <a:srgbClr val="6BA844"/>
      </a:accent2>
      <a:accent3>
        <a:srgbClr val="A6C83F"/>
      </a:accent3>
      <a:accent4>
        <a:srgbClr val="FFC000"/>
      </a:accent4>
      <a:accent5>
        <a:srgbClr val="D25008"/>
      </a:accent5>
      <a:accent6>
        <a:srgbClr val="064598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 для региональных филиалов_27.08.2020  (1)" id="{2DA0F860-D88E-1D43-9D5A-5867F359E692}" vid="{6A8A8B31-A3FF-F247-BB26-C2017D1AE89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2761</TotalTime>
  <Words>960</Words>
  <Application>Microsoft Office PowerPoint</Application>
  <PresentationFormat>Широкоэкранный</PresentationFormat>
  <Paragraphs>174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Calibri</vt:lpstr>
      <vt:lpstr>Arial</vt:lpstr>
      <vt:lpstr>Noto Sans Symbols</vt:lpstr>
      <vt:lpstr>Montserrat</vt:lpstr>
      <vt:lpstr>Тема Office</vt:lpstr>
      <vt:lpstr>Маркетплейс сельскохозяйственных товаров и фермерской продукции  в экосистеме Своё.Фермерство. Своё.Родное  </vt:lpstr>
      <vt:lpstr>Мы знаем, что для вас важно!</vt:lpstr>
      <vt:lpstr>Что такое маркетплейс?</vt:lpstr>
      <vt:lpstr>Почему это выгодно?</vt:lpstr>
      <vt:lpstr>Своё.Фермерство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Начать продавать – легко!</vt:lpstr>
      <vt:lpstr>Мы поможем!</vt:lpstr>
      <vt:lpstr>Перспективы развития  платформы</vt:lpstr>
      <vt:lpstr>Своё.Фермерство – не только маркетплейс здесь вы также найдёте: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Маркетплейс сельскохозяйственных товаров и фермерской продукции  в экосистеме Своё.Фермерство</dc:title>
  <dc:creator>Павленко Анастасия Александровна</dc:creator>
  <cp:lastModifiedBy>Пластинина Елена Владимировна</cp:lastModifiedBy>
  <cp:revision>55</cp:revision>
  <cp:lastPrinted>2020-11-23T00:52:07Z</cp:lastPrinted>
  <dcterms:created xsi:type="dcterms:W3CDTF">2020-02-17T07:48:02Z</dcterms:created>
  <dcterms:modified xsi:type="dcterms:W3CDTF">2021-03-17T01:50:50Z</dcterms:modified>
</cp:coreProperties>
</file>